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48" r:id="rId2"/>
    <p:sldMasterId id="2147483860" r:id="rId3"/>
    <p:sldMasterId id="2147483872" r:id="rId4"/>
    <p:sldMasterId id="2147483884" r:id="rId5"/>
    <p:sldMasterId id="2147483896" r:id="rId6"/>
    <p:sldMasterId id="2147483908" r:id="rId7"/>
    <p:sldMasterId id="2147483920" r:id="rId8"/>
    <p:sldMasterId id="2147483932" r:id="rId9"/>
    <p:sldMasterId id="2147483956" r:id="rId10"/>
    <p:sldMasterId id="2147483968" r:id="rId11"/>
    <p:sldMasterId id="2147483992" r:id="rId12"/>
    <p:sldMasterId id="2147484004" r:id="rId13"/>
    <p:sldMasterId id="2147484016" r:id="rId14"/>
  </p:sldMasterIdLst>
  <p:notesMasterIdLst>
    <p:notesMasterId r:id="rId50"/>
  </p:notesMasterIdLst>
  <p:handoutMasterIdLst>
    <p:handoutMasterId r:id="rId51"/>
  </p:handoutMasterIdLst>
  <p:sldIdLst>
    <p:sldId id="374" r:id="rId15"/>
    <p:sldId id="311" r:id="rId16"/>
    <p:sldId id="310" r:id="rId17"/>
    <p:sldId id="340" r:id="rId18"/>
    <p:sldId id="341" r:id="rId19"/>
    <p:sldId id="342" r:id="rId20"/>
    <p:sldId id="353" r:id="rId21"/>
    <p:sldId id="345" r:id="rId22"/>
    <p:sldId id="346" r:id="rId23"/>
    <p:sldId id="347" r:id="rId24"/>
    <p:sldId id="348" r:id="rId25"/>
    <p:sldId id="349" r:id="rId26"/>
    <p:sldId id="304" r:id="rId27"/>
    <p:sldId id="375" r:id="rId28"/>
    <p:sldId id="268" r:id="rId29"/>
    <p:sldId id="293" r:id="rId30"/>
    <p:sldId id="376" r:id="rId31"/>
    <p:sldId id="344" r:id="rId32"/>
    <p:sldId id="287" r:id="rId33"/>
    <p:sldId id="358" r:id="rId34"/>
    <p:sldId id="313" r:id="rId35"/>
    <p:sldId id="368" r:id="rId36"/>
    <p:sldId id="369" r:id="rId37"/>
    <p:sldId id="357" r:id="rId38"/>
    <p:sldId id="314" r:id="rId39"/>
    <p:sldId id="363" r:id="rId40"/>
    <p:sldId id="364" r:id="rId41"/>
    <p:sldId id="365" r:id="rId42"/>
    <p:sldId id="362" r:id="rId43"/>
    <p:sldId id="316" r:id="rId44"/>
    <p:sldId id="377" r:id="rId45"/>
    <p:sldId id="290" r:id="rId46"/>
    <p:sldId id="291" r:id="rId47"/>
    <p:sldId id="360" r:id="rId48"/>
    <p:sldId id="373" r:id="rId4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DCB7"/>
    <a:srgbClr val="218F6D"/>
    <a:srgbClr val="66FF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04DCD-5788-405F-A537-8DFC7AC12A2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MY"/>
        </a:p>
      </dgm:t>
    </dgm:pt>
    <dgm:pt modelId="{C325E364-5E4B-4A91-BA8E-5BFD4C594CE5}">
      <dgm:prSet phldrT="[Text]" custT="1"/>
      <dgm:spPr/>
      <dgm:t>
        <a:bodyPr/>
        <a:lstStyle/>
        <a:p>
          <a:r>
            <a:rPr lang="en-US" sz="3600" b="1" dirty="0" smtClean="0">
              <a:solidFill>
                <a:schemeClr val="bg1"/>
              </a:solidFill>
              <a:effectLst/>
              <a:latin typeface="Britannic Bold" pitchFamily="34" charset="0"/>
            </a:rPr>
            <a:t>LEARNING OBJECTIVES</a:t>
          </a:r>
          <a:endParaRPr lang="en-MY" sz="3600" dirty="0">
            <a:solidFill>
              <a:schemeClr val="bg1"/>
            </a:solidFill>
          </a:endParaRPr>
        </a:p>
      </dgm:t>
    </dgm:pt>
    <dgm:pt modelId="{8B89F920-C37E-4A83-9227-0EE405C649D3}" type="parTrans" cxnId="{66098A88-7DBE-4610-AD9D-2B63E8BAE39F}">
      <dgm:prSet/>
      <dgm:spPr/>
      <dgm:t>
        <a:bodyPr/>
        <a:lstStyle/>
        <a:p>
          <a:endParaRPr lang="en-MY" sz="1600"/>
        </a:p>
      </dgm:t>
    </dgm:pt>
    <dgm:pt modelId="{F7770E9C-F7DD-4B9A-9243-C20FC0E8C737}" type="sibTrans" cxnId="{66098A88-7DBE-4610-AD9D-2B63E8BAE39F}">
      <dgm:prSet/>
      <dgm:spPr/>
      <dgm:t>
        <a:bodyPr/>
        <a:lstStyle/>
        <a:p>
          <a:endParaRPr lang="en-MY" sz="1600"/>
        </a:p>
      </dgm:t>
    </dgm:pt>
    <dgm:pt modelId="{921DB85C-F995-4FA3-9BA0-66771C5FF66E}">
      <dgm:prSet phldrT="[Text]" custT="1"/>
      <dgm:spPr/>
      <dgm:t>
        <a:bodyPr/>
        <a:lstStyle/>
        <a:p>
          <a:r>
            <a:rPr lang="en-US" sz="1600" dirty="0" smtClean="0">
              <a:latin typeface="Cambria Math" pitchFamily="18" charset="0"/>
              <a:ea typeface="Cambria Math" pitchFamily="18" charset="0"/>
            </a:rPr>
            <a:t>To describe personal factors known to influence the stress &amp; coping process among individuals &amp; families.</a:t>
          </a:r>
          <a:endParaRPr lang="en-MY" sz="1600" dirty="0"/>
        </a:p>
      </dgm:t>
    </dgm:pt>
    <dgm:pt modelId="{4B3296DA-40B9-4A8F-A176-10C1B6EEFEDC}" type="parTrans" cxnId="{3C05DD26-B927-4CB9-9BE5-B1362E18E2EA}">
      <dgm:prSet/>
      <dgm:spPr/>
      <dgm:t>
        <a:bodyPr/>
        <a:lstStyle/>
        <a:p>
          <a:endParaRPr lang="en-MY" sz="1600"/>
        </a:p>
      </dgm:t>
    </dgm:pt>
    <dgm:pt modelId="{A260368B-3B8C-49D6-A732-4E2E1D7FB688}" type="sibTrans" cxnId="{3C05DD26-B927-4CB9-9BE5-B1362E18E2EA}">
      <dgm:prSet/>
      <dgm:spPr/>
      <dgm:t>
        <a:bodyPr/>
        <a:lstStyle/>
        <a:p>
          <a:endParaRPr lang="en-MY" sz="1600"/>
        </a:p>
      </dgm:t>
    </dgm:pt>
    <dgm:pt modelId="{56294B9D-15A6-448E-A0A1-8828096D0399}">
      <dgm:prSet phldrT="[Text]" custT="1"/>
      <dgm:spPr/>
      <dgm:t>
        <a:bodyPr/>
        <a:lstStyle/>
        <a:p>
          <a:r>
            <a:rPr lang="en-US" sz="1600" dirty="0" smtClean="0">
              <a:latin typeface="Cambria Math" pitchFamily="18" charset="0"/>
              <a:ea typeface="Cambria Math" pitchFamily="18" charset="0"/>
            </a:rPr>
            <a:t>To identify &amp; measure stress vulnerability factors.</a:t>
          </a:r>
          <a:endParaRPr lang="en-MY" sz="1600" dirty="0"/>
        </a:p>
      </dgm:t>
    </dgm:pt>
    <dgm:pt modelId="{036001F9-8A0F-4ECF-B73F-923BA5A95211}" type="parTrans" cxnId="{453717E5-8D91-4C75-859E-F27E023FD5FE}">
      <dgm:prSet/>
      <dgm:spPr/>
      <dgm:t>
        <a:bodyPr/>
        <a:lstStyle/>
        <a:p>
          <a:endParaRPr lang="en-MY" sz="1600"/>
        </a:p>
      </dgm:t>
    </dgm:pt>
    <dgm:pt modelId="{82BFD6E6-7096-4D36-8E81-07BFD64CF8E5}" type="sibTrans" cxnId="{453717E5-8D91-4C75-859E-F27E023FD5FE}">
      <dgm:prSet/>
      <dgm:spPr/>
      <dgm:t>
        <a:bodyPr/>
        <a:lstStyle/>
        <a:p>
          <a:endParaRPr lang="en-MY" sz="1600"/>
        </a:p>
      </dgm:t>
    </dgm:pt>
    <dgm:pt modelId="{59788F8B-F624-4BB7-8803-1D8B6CCB0664}" type="pres">
      <dgm:prSet presAssocID="{DA604DCD-5788-405F-A537-8DFC7AC12A23}" presName="diagram" presStyleCnt="0">
        <dgm:presLayoutVars>
          <dgm:chPref val="1"/>
          <dgm:dir/>
          <dgm:animOne val="branch"/>
          <dgm:animLvl val="lvl"/>
          <dgm:resizeHandles/>
        </dgm:presLayoutVars>
      </dgm:prSet>
      <dgm:spPr/>
      <dgm:t>
        <a:bodyPr/>
        <a:lstStyle/>
        <a:p>
          <a:endParaRPr lang="en-MY"/>
        </a:p>
      </dgm:t>
    </dgm:pt>
    <dgm:pt modelId="{2BC67966-2056-4E08-A6E1-65AB3F9F6FE3}" type="pres">
      <dgm:prSet presAssocID="{C325E364-5E4B-4A91-BA8E-5BFD4C594CE5}" presName="root" presStyleCnt="0"/>
      <dgm:spPr/>
    </dgm:pt>
    <dgm:pt modelId="{9BA98ECD-9C75-4035-ABC1-02CB84437F69}" type="pres">
      <dgm:prSet presAssocID="{C325E364-5E4B-4A91-BA8E-5BFD4C594CE5}" presName="rootComposite" presStyleCnt="0"/>
      <dgm:spPr/>
    </dgm:pt>
    <dgm:pt modelId="{FACFDA8B-03BB-4D77-8808-40E500FD56CA}" type="pres">
      <dgm:prSet presAssocID="{C325E364-5E4B-4A91-BA8E-5BFD4C594CE5}" presName="rootText" presStyleLbl="node1" presStyleIdx="0" presStyleCnt="1"/>
      <dgm:spPr/>
      <dgm:t>
        <a:bodyPr/>
        <a:lstStyle/>
        <a:p>
          <a:endParaRPr lang="en-MY"/>
        </a:p>
      </dgm:t>
    </dgm:pt>
    <dgm:pt modelId="{1F19994A-E00F-41EE-8EA8-65F7CF31933E}" type="pres">
      <dgm:prSet presAssocID="{C325E364-5E4B-4A91-BA8E-5BFD4C594CE5}" presName="rootConnector" presStyleLbl="node1" presStyleIdx="0" presStyleCnt="1"/>
      <dgm:spPr/>
      <dgm:t>
        <a:bodyPr/>
        <a:lstStyle/>
        <a:p>
          <a:endParaRPr lang="en-MY"/>
        </a:p>
      </dgm:t>
    </dgm:pt>
    <dgm:pt modelId="{29688211-3275-4A5E-8622-938A56BAC2B5}" type="pres">
      <dgm:prSet presAssocID="{C325E364-5E4B-4A91-BA8E-5BFD4C594CE5}" presName="childShape" presStyleCnt="0"/>
      <dgm:spPr/>
    </dgm:pt>
    <dgm:pt modelId="{CC518877-D40D-4F7A-B659-4E1DD5383E1E}" type="pres">
      <dgm:prSet presAssocID="{4B3296DA-40B9-4A8F-A176-10C1B6EEFEDC}" presName="Name13" presStyleLbl="parChTrans1D2" presStyleIdx="0" presStyleCnt="2"/>
      <dgm:spPr/>
      <dgm:t>
        <a:bodyPr/>
        <a:lstStyle/>
        <a:p>
          <a:endParaRPr lang="en-MY"/>
        </a:p>
      </dgm:t>
    </dgm:pt>
    <dgm:pt modelId="{6AEF5EFC-1E1B-415C-90F7-D8C3AA6465A9}" type="pres">
      <dgm:prSet presAssocID="{921DB85C-F995-4FA3-9BA0-66771C5FF66E}" presName="childText" presStyleLbl="bgAcc1" presStyleIdx="0" presStyleCnt="2">
        <dgm:presLayoutVars>
          <dgm:bulletEnabled val="1"/>
        </dgm:presLayoutVars>
      </dgm:prSet>
      <dgm:spPr/>
      <dgm:t>
        <a:bodyPr/>
        <a:lstStyle/>
        <a:p>
          <a:endParaRPr lang="en-MY"/>
        </a:p>
      </dgm:t>
    </dgm:pt>
    <dgm:pt modelId="{245876AC-53FF-4E99-9033-AA2C812D37B8}" type="pres">
      <dgm:prSet presAssocID="{036001F9-8A0F-4ECF-B73F-923BA5A95211}" presName="Name13" presStyleLbl="parChTrans1D2" presStyleIdx="1" presStyleCnt="2"/>
      <dgm:spPr/>
      <dgm:t>
        <a:bodyPr/>
        <a:lstStyle/>
        <a:p>
          <a:endParaRPr lang="en-MY"/>
        </a:p>
      </dgm:t>
    </dgm:pt>
    <dgm:pt modelId="{B619C244-A2AB-45D2-82BF-F46D70FF5FF7}" type="pres">
      <dgm:prSet presAssocID="{56294B9D-15A6-448E-A0A1-8828096D0399}" presName="childText" presStyleLbl="bgAcc1" presStyleIdx="1" presStyleCnt="2">
        <dgm:presLayoutVars>
          <dgm:bulletEnabled val="1"/>
        </dgm:presLayoutVars>
      </dgm:prSet>
      <dgm:spPr/>
      <dgm:t>
        <a:bodyPr/>
        <a:lstStyle/>
        <a:p>
          <a:endParaRPr lang="en-MY"/>
        </a:p>
      </dgm:t>
    </dgm:pt>
  </dgm:ptLst>
  <dgm:cxnLst>
    <dgm:cxn modelId="{3F0548C8-5D95-47C1-BAAC-9C10BAFE6233}" type="presOf" srcId="{C325E364-5E4B-4A91-BA8E-5BFD4C594CE5}" destId="{FACFDA8B-03BB-4D77-8808-40E500FD56CA}" srcOrd="0" destOrd="0" presId="urn:microsoft.com/office/officeart/2005/8/layout/hierarchy3"/>
    <dgm:cxn modelId="{825DCFA2-1AB4-4FB3-8651-A205146D0EDD}" type="presOf" srcId="{921DB85C-F995-4FA3-9BA0-66771C5FF66E}" destId="{6AEF5EFC-1E1B-415C-90F7-D8C3AA6465A9}" srcOrd="0" destOrd="0" presId="urn:microsoft.com/office/officeart/2005/8/layout/hierarchy3"/>
    <dgm:cxn modelId="{094BD873-24A1-4CFC-A414-0039063856A2}" type="presOf" srcId="{DA604DCD-5788-405F-A537-8DFC7AC12A23}" destId="{59788F8B-F624-4BB7-8803-1D8B6CCB0664}" srcOrd="0" destOrd="0" presId="urn:microsoft.com/office/officeart/2005/8/layout/hierarchy3"/>
    <dgm:cxn modelId="{A6C86558-2357-4A17-956E-854600D8CA7C}" type="presOf" srcId="{4B3296DA-40B9-4A8F-A176-10C1B6EEFEDC}" destId="{CC518877-D40D-4F7A-B659-4E1DD5383E1E}" srcOrd="0" destOrd="0" presId="urn:microsoft.com/office/officeart/2005/8/layout/hierarchy3"/>
    <dgm:cxn modelId="{66098A88-7DBE-4610-AD9D-2B63E8BAE39F}" srcId="{DA604DCD-5788-405F-A537-8DFC7AC12A23}" destId="{C325E364-5E4B-4A91-BA8E-5BFD4C594CE5}" srcOrd="0" destOrd="0" parTransId="{8B89F920-C37E-4A83-9227-0EE405C649D3}" sibTransId="{F7770E9C-F7DD-4B9A-9243-C20FC0E8C737}"/>
    <dgm:cxn modelId="{EE68537C-33BD-4BBE-A7BE-35DE0FCB6AD6}" type="presOf" srcId="{036001F9-8A0F-4ECF-B73F-923BA5A95211}" destId="{245876AC-53FF-4E99-9033-AA2C812D37B8}" srcOrd="0" destOrd="0" presId="urn:microsoft.com/office/officeart/2005/8/layout/hierarchy3"/>
    <dgm:cxn modelId="{95C88C5C-F779-43AF-B7BD-2569D3CA78B3}" type="presOf" srcId="{56294B9D-15A6-448E-A0A1-8828096D0399}" destId="{B619C244-A2AB-45D2-82BF-F46D70FF5FF7}" srcOrd="0" destOrd="0" presId="urn:microsoft.com/office/officeart/2005/8/layout/hierarchy3"/>
    <dgm:cxn modelId="{453717E5-8D91-4C75-859E-F27E023FD5FE}" srcId="{C325E364-5E4B-4A91-BA8E-5BFD4C594CE5}" destId="{56294B9D-15A6-448E-A0A1-8828096D0399}" srcOrd="1" destOrd="0" parTransId="{036001F9-8A0F-4ECF-B73F-923BA5A95211}" sibTransId="{82BFD6E6-7096-4D36-8E81-07BFD64CF8E5}"/>
    <dgm:cxn modelId="{8A4EBEC4-45CA-4DDC-BD2C-211C957F9696}" type="presOf" srcId="{C325E364-5E4B-4A91-BA8E-5BFD4C594CE5}" destId="{1F19994A-E00F-41EE-8EA8-65F7CF31933E}" srcOrd="1" destOrd="0" presId="urn:microsoft.com/office/officeart/2005/8/layout/hierarchy3"/>
    <dgm:cxn modelId="{3C05DD26-B927-4CB9-9BE5-B1362E18E2EA}" srcId="{C325E364-5E4B-4A91-BA8E-5BFD4C594CE5}" destId="{921DB85C-F995-4FA3-9BA0-66771C5FF66E}" srcOrd="0" destOrd="0" parTransId="{4B3296DA-40B9-4A8F-A176-10C1B6EEFEDC}" sibTransId="{A260368B-3B8C-49D6-A732-4E2E1D7FB688}"/>
    <dgm:cxn modelId="{6D1237F1-FC78-4E38-81C3-FFA4927DFDF2}" type="presParOf" srcId="{59788F8B-F624-4BB7-8803-1D8B6CCB0664}" destId="{2BC67966-2056-4E08-A6E1-65AB3F9F6FE3}" srcOrd="0" destOrd="0" presId="urn:microsoft.com/office/officeart/2005/8/layout/hierarchy3"/>
    <dgm:cxn modelId="{6EB2B110-BE6F-4701-9611-3ACB524DAA5A}" type="presParOf" srcId="{2BC67966-2056-4E08-A6E1-65AB3F9F6FE3}" destId="{9BA98ECD-9C75-4035-ABC1-02CB84437F69}" srcOrd="0" destOrd="0" presId="urn:microsoft.com/office/officeart/2005/8/layout/hierarchy3"/>
    <dgm:cxn modelId="{51804EF3-45D8-45B6-BBA9-1F55C24C72F3}" type="presParOf" srcId="{9BA98ECD-9C75-4035-ABC1-02CB84437F69}" destId="{FACFDA8B-03BB-4D77-8808-40E500FD56CA}" srcOrd="0" destOrd="0" presId="urn:microsoft.com/office/officeart/2005/8/layout/hierarchy3"/>
    <dgm:cxn modelId="{15EE2525-DC0E-4C85-A6FD-B3BE8F60C0F9}" type="presParOf" srcId="{9BA98ECD-9C75-4035-ABC1-02CB84437F69}" destId="{1F19994A-E00F-41EE-8EA8-65F7CF31933E}" srcOrd="1" destOrd="0" presId="urn:microsoft.com/office/officeart/2005/8/layout/hierarchy3"/>
    <dgm:cxn modelId="{14E864E3-B87B-4E42-A24B-251293094DAC}" type="presParOf" srcId="{2BC67966-2056-4E08-A6E1-65AB3F9F6FE3}" destId="{29688211-3275-4A5E-8622-938A56BAC2B5}" srcOrd="1" destOrd="0" presId="urn:microsoft.com/office/officeart/2005/8/layout/hierarchy3"/>
    <dgm:cxn modelId="{ECBD912A-7574-497D-BFA5-6E4A2015BE9D}" type="presParOf" srcId="{29688211-3275-4A5E-8622-938A56BAC2B5}" destId="{CC518877-D40D-4F7A-B659-4E1DD5383E1E}" srcOrd="0" destOrd="0" presId="urn:microsoft.com/office/officeart/2005/8/layout/hierarchy3"/>
    <dgm:cxn modelId="{42287B91-6418-40B2-9D21-BF77289400AC}" type="presParOf" srcId="{29688211-3275-4A5E-8622-938A56BAC2B5}" destId="{6AEF5EFC-1E1B-415C-90F7-D8C3AA6465A9}" srcOrd="1" destOrd="0" presId="urn:microsoft.com/office/officeart/2005/8/layout/hierarchy3"/>
    <dgm:cxn modelId="{8084F3EC-A3DB-433D-891D-E34FACDE871E}" type="presParOf" srcId="{29688211-3275-4A5E-8622-938A56BAC2B5}" destId="{245876AC-53FF-4E99-9033-AA2C812D37B8}" srcOrd="2" destOrd="0" presId="urn:microsoft.com/office/officeart/2005/8/layout/hierarchy3"/>
    <dgm:cxn modelId="{BFA453D3-D082-460F-8E28-C0B7E4C7E055}" type="presParOf" srcId="{29688211-3275-4A5E-8622-938A56BAC2B5}" destId="{B619C244-A2AB-45D2-82BF-F46D70FF5FF7}"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DD7D57-8AC9-4AAB-B779-9C75F832BE32}" type="doc">
      <dgm:prSet loTypeId="urn:microsoft.com/office/officeart/2005/8/layout/cycle2" loCatId="cycle" qsTypeId="urn:microsoft.com/office/officeart/2005/8/quickstyle/simple5" qsCatId="simple" csTypeId="urn:microsoft.com/office/officeart/2005/8/colors/colorful2" csCatId="colorful" phldr="1"/>
      <dgm:spPr/>
      <dgm:t>
        <a:bodyPr/>
        <a:lstStyle/>
        <a:p>
          <a:endParaRPr lang="en-MY"/>
        </a:p>
      </dgm:t>
    </dgm:pt>
    <dgm:pt modelId="{CF1C9029-FAD1-440D-A9F4-2C3794B8B883}">
      <dgm:prSet phldrT="[Text]" custT="1"/>
      <dgm:spPr/>
      <dgm:t>
        <a:bodyPr/>
        <a:lstStyle/>
        <a:p>
          <a:r>
            <a:rPr lang="en-US" sz="1200" b="1" dirty="0" smtClean="0">
              <a:solidFill>
                <a:schemeClr val="tx1"/>
              </a:solidFill>
              <a:latin typeface="Bodoni MT" pitchFamily="18" charset="0"/>
            </a:rPr>
            <a:t>Self Awareness </a:t>
          </a:r>
          <a:r>
            <a:rPr lang="en-US" sz="1200" i="1" dirty="0" smtClean="0">
              <a:solidFill>
                <a:schemeClr val="tx1"/>
              </a:solidFill>
              <a:latin typeface="Bodoni MT" pitchFamily="18" charset="0"/>
            </a:rPr>
            <a:t>(</a:t>
          </a:r>
          <a:r>
            <a:rPr lang="en-US" sz="1200" i="1" dirty="0" err="1" smtClean="0">
              <a:solidFill>
                <a:schemeClr val="tx1"/>
              </a:solidFill>
              <a:latin typeface="Bodoni MT" pitchFamily="18" charset="0"/>
            </a:rPr>
            <a:t>kesedaran</a:t>
          </a:r>
          <a:r>
            <a:rPr lang="en-US" sz="1200" i="1" dirty="0" smtClean="0">
              <a:solidFill>
                <a:schemeClr val="tx1"/>
              </a:solidFill>
              <a:latin typeface="Bodoni MT" pitchFamily="18" charset="0"/>
            </a:rPr>
            <a:t> </a:t>
          </a:r>
          <a:r>
            <a:rPr lang="en-US" sz="1200" i="1" dirty="0" err="1" smtClean="0">
              <a:solidFill>
                <a:schemeClr val="tx1"/>
              </a:solidFill>
              <a:latin typeface="Bodoni MT" pitchFamily="18" charset="0"/>
            </a:rPr>
            <a:t>kendiri</a:t>
          </a:r>
          <a:r>
            <a:rPr lang="en-US" sz="1200" i="1" dirty="0" smtClean="0">
              <a:solidFill>
                <a:schemeClr val="tx1"/>
              </a:solidFill>
              <a:latin typeface="Bodoni MT" pitchFamily="18" charset="0"/>
            </a:rPr>
            <a:t>)</a:t>
          </a:r>
          <a:endParaRPr lang="en-MY" sz="1200" dirty="0">
            <a:solidFill>
              <a:schemeClr val="tx1"/>
            </a:solidFill>
          </a:endParaRPr>
        </a:p>
      </dgm:t>
    </dgm:pt>
    <dgm:pt modelId="{58E81712-EB0A-49F6-B034-72C7E490F971}" type="parTrans" cxnId="{F75396FD-D374-487E-AF3A-D70FF7BE04FE}">
      <dgm:prSet/>
      <dgm:spPr/>
      <dgm:t>
        <a:bodyPr/>
        <a:lstStyle/>
        <a:p>
          <a:endParaRPr lang="en-MY" sz="1200">
            <a:solidFill>
              <a:schemeClr val="tx1"/>
            </a:solidFill>
          </a:endParaRPr>
        </a:p>
      </dgm:t>
    </dgm:pt>
    <dgm:pt modelId="{90D393B5-6FA7-4234-8EBB-28A141B8ECD8}" type="sibTrans" cxnId="{F75396FD-D374-487E-AF3A-D70FF7BE04FE}">
      <dgm:prSet custT="1"/>
      <dgm:spPr/>
      <dgm:t>
        <a:bodyPr/>
        <a:lstStyle/>
        <a:p>
          <a:endParaRPr lang="en-MY" sz="1200">
            <a:solidFill>
              <a:schemeClr val="tx1"/>
            </a:solidFill>
          </a:endParaRPr>
        </a:p>
      </dgm:t>
    </dgm:pt>
    <dgm:pt modelId="{92BA00E9-E612-419B-824D-2B365B5DAC1C}">
      <dgm:prSet phldrT="[Text]" custT="1"/>
      <dgm:spPr/>
      <dgm:t>
        <a:bodyPr/>
        <a:lstStyle/>
        <a:p>
          <a:r>
            <a:rPr lang="en-US" sz="1200" b="1" dirty="0" smtClean="0">
              <a:solidFill>
                <a:schemeClr val="tx1"/>
              </a:solidFill>
              <a:latin typeface="Bodoni MT" pitchFamily="18" charset="0"/>
            </a:rPr>
            <a:t>Self Esteem / </a:t>
          </a:r>
        </a:p>
        <a:p>
          <a:r>
            <a:rPr lang="en-US" sz="1200" b="1" dirty="0" smtClean="0">
              <a:solidFill>
                <a:schemeClr val="tx1"/>
              </a:solidFill>
              <a:latin typeface="Bodoni MT" pitchFamily="18" charset="0"/>
            </a:rPr>
            <a:t>Self worth</a:t>
          </a:r>
          <a:endParaRPr lang="en-MY" sz="1200" dirty="0">
            <a:solidFill>
              <a:schemeClr val="tx1"/>
            </a:solidFill>
          </a:endParaRPr>
        </a:p>
      </dgm:t>
    </dgm:pt>
    <dgm:pt modelId="{837ECFFE-EA05-4058-BE80-DF1B9F6DBF09}" type="parTrans" cxnId="{4CC75A0A-6BBB-4B61-8754-133961D470CA}">
      <dgm:prSet/>
      <dgm:spPr/>
      <dgm:t>
        <a:bodyPr/>
        <a:lstStyle/>
        <a:p>
          <a:endParaRPr lang="en-MY" sz="1200">
            <a:solidFill>
              <a:schemeClr val="tx1"/>
            </a:solidFill>
          </a:endParaRPr>
        </a:p>
      </dgm:t>
    </dgm:pt>
    <dgm:pt modelId="{A40C3815-C343-43B7-B84F-D63A96007803}" type="sibTrans" cxnId="{4CC75A0A-6BBB-4B61-8754-133961D470CA}">
      <dgm:prSet custT="1"/>
      <dgm:spPr/>
      <dgm:t>
        <a:bodyPr/>
        <a:lstStyle/>
        <a:p>
          <a:endParaRPr lang="en-MY" sz="1200">
            <a:solidFill>
              <a:schemeClr val="tx1"/>
            </a:solidFill>
          </a:endParaRPr>
        </a:p>
      </dgm:t>
    </dgm:pt>
    <dgm:pt modelId="{EE0042A4-4C74-4DCA-A8A0-0E8C62CA31A4}">
      <dgm:prSet phldrT="[Text]" custT="1"/>
      <dgm:spPr/>
      <dgm:t>
        <a:bodyPr/>
        <a:lstStyle/>
        <a:p>
          <a:r>
            <a:rPr lang="en-US" sz="1200" b="1" dirty="0" smtClean="0">
              <a:solidFill>
                <a:schemeClr val="tx1"/>
              </a:solidFill>
              <a:latin typeface="Bodoni MT" pitchFamily="18" charset="0"/>
            </a:rPr>
            <a:t>Self Confidence </a:t>
          </a:r>
          <a:endParaRPr lang="en-MY" sz="1200" dirty="0">
            <a:solidFill>
              <a:schemeClr val="tx1"/>
            </a:solidFill>
          </a:endParaRPr>
        </a:p>
      </dgm:t>
    </dgm:pt>
    <dgm:pt modelId="{C07C6D70-5135-4467-AF6E-FF34FFD58E97}" type="parTrans" cxnId="{90EE18AA-1CC7-417B-A1C4-D504AB0F5FB2}">
      <dgm:prSet/>
      <dgm:spPr/>
      <dgm:t>
        <a:bodyPr/>
        <a:lstStyle/>
        <a:p>
          <a:endParaRPr lang="en-MY" sz="1200">
            <a:solidFill>
              <a:schemeClr val="tx1"/>
            </a:solidFill>
          </a:endParaRPr>
        </a:p>
      </dgm:t>
    </dgm:pt>
    <dgm:pt modelId="{751AEBB2-4470-4D17-98F3-FE95B332B0E2}" type="sibTrans" cxnId="{90EE18AA-1CC7-417B-A1C4-D504AB0F5FB2}">
      <dgm:prSet custT="1"/>
      <dgm:spPr/>
      <dgm:t>
        <a:bodyPr/>
        <a:lstStyle/>
        <a:p>
          <a:endParaRPr lang="en-MY" sz="1200">
            <a:solidFill>
              <a:schemeClr val="tx1"/>
            </a:solidFill>
          </a:endParaRPr>
        </a:p>
      </dgm:t>
    </dgm:pt>
    <dgm:pt modelId="{548A251B-8EE3-459A-99B8-678D37B6EA43}">
      <dgm:prSet phldrT="[Text]" custT="1"/>
      <dgm:spPr/>
      <dgm:t>
        <a:bodyPr/>
        <a:lstStyle/>
        <a:p>
          <a:r>
            <a:rPr lang="en-US" sz="1200" b="1" dirty="0" smtClean="0">
              <a:solidFill>
                <a:schemeClr val="tx1"/>
              </a:solidFill>
              <a:latin typeface="Bodoni MT" pitchFamily="18" charset="0"/>
            </a:rPr>
            <a:t>Self Love </a:t>
          </a:r>
          <a:endParaRPr lang="en-MY" sz="1200" dirty="0">
            <a:solidFill>
              <a:schemeClr val="tx1"/>
            </a:solidFill>
          </a:endParaRPr>
        </a:p>
      </dgm:t>
    </dgm:pt>
    <dgm:pt modelId="{CE7B1806-2B8A-403A-A995-04C391E81A4B}" type="parTrans" cxnId="{951BDC2E-B4BE-4EB0-B670-51B6B0F1BE8B}">
      <dgm:prSet/>
      <dgm:spPr/>
      <dgm:t>
        <a:bodyPr/>
        <a:lstStyle/>
        <a:p>
          <a:endParaRPr lang="en-MY" sz="1200">
            <a:solidFill>
              <a:schemeClr val="tx1"/>
            </a:solidFill>
          </a:endParaRPr>
        </a:p>
      </dgm:t>
    </dgm:pt>
    <dgm:pt modelId="{6A0EDA7B-315A-458E-AF89-9732FD005701}" type="sibTrans" cxnId="{951BDC2E-B4BE-4EB0-B670-51B6B0F1BE8B}">
      <dgm:prSet custT="1"/>
      <dgm:spPr/>
      <dgm:t>
        <a:bodyPr/>
        <a:lstStyle/>
        <a:p>
          <a:endParaRPr lang="en-MY" sz="1200">
            <a:solidFill>
              <a:schemeClr val="tx1"/>
            </a:solidFill>
          </a:endParaRPr>
        </a:p>
      </dgm:t>
    </dgm:pt>
    <dgm:pt modelId="{F29EF38A-0B1F-4DD8-9869-8082C836D5A2}">
      <dgm:prSet custT="1"/>
      <dgm:spPr/>
      <dgm:t>
        <a:bodyPr/>
        <a:lstStyle/>
        <a:p>
          <a:r>
            <a:rPr lang="en-US" sz="1200" b="1" dirty="0" smtClean="0">
              <a:solidFill>
                <a:schemeClr val="tx1"/>
              </a:solidFill>
              <a:latin typeface="Bodoni MT" pitchFamily="18" charset="0"/>
            </a:rPr>
            <a:t>Self Respect </a:t>
          </a:r>
          <a:endParaRPr lang="en-US" sz="1200" i="1" dirty="0">
            <a:solidFill>
              <a:schemeClr val="tx1"/>
            </a:solidFill>
            <a:latin typeface="Bodoni MT" pitchFamily="18" charset="0"/>
          </a:endParaRPr>
        </a:p>
      </dgm:t>
    </dgm:pt>
    <dgm:pt modelId="{808508BA-436E-42E0-9959-192F17FE9856}" type="parTrans" cxnId="{46EDAF21-7C04-4FAD-8452-CE2E44752F06}">
      <dgm:prSet/>
      <dgm:spPr/>
      <dgm:t>
        <a:bodyPr/>
        <a:lstStyle/>
        <a:p>
          <a:endParaRPr lang="en-MY" sz="1200">
            <a:solidFill>
              <a:schemeClr val="tx1"/>
            </a:solidFill>
          </a:endParaRPr>
        </a:p>
      </dgm:t>
    </dgm:pt>
    <dgm:pt modelId="{88892ABA-9AD1-4428-9550-796964ACA931}" type="sibTrans" cxnId="{46EDAF21-7C04-4FAD-8452-CE2E44752F06}">
      <dgm:prSet custT="1"/>
      <dgm:spPr/>
      <dgm:t>
        <a:bodyPr/>
        <a:lstStyle/>
        <a:p>
          <a:endParaRPr lang="en-MY" sz="1200">
            <a:solidFill>
              <a:schemeClr val="tx1"/>
            </a:solidFill>
          </a:endParaRPr>
        </a:p>
      </dgm:t>
    </dgm:pt>
    <dgm:pt modelId="{A9C0D79D-F6EE-4C7A-AC63-A2B756328A0F}">
      <dgm:prSet phldrT="[Text]" custT="1"/>
      <dgm:spPr/>
      <dgm:t>
        <a:bodyPr/>
        <a:lstStyle/>
        <a:p>
          <a:r>
            <a:rPr lang="en-US" sz="1200" b="1" dirty="0" smtClean="0">
              <a:solidFill>
                <a:schemeClr val="tx1"/>
              </a:solidFill>
              <a:latin typeface="Bodoni MT" pitchFamily="18" charset="0"/>
            </a:rPr>
            <a:t>Self Efficacy</a:t>
          </a:r>
          <a:endParaRPr lang="en-MY" sz="1200" dirty="0">
            <a:solidFill>
              <a:schemeClr val="tx1"/>
            </a:solidFill>
          </a:endParaRPr>
        </a:p>
      </dgm:t>
    </dgm:pt>
    <dgm:pt modelId="{B9BD20C0-0140-443E-AAF2-BBDFC89E411A}" type="parTrans" cxnId="{C61AEA89-1AE9-4960-8373-CDAE637E2B33}">
      <dgm:prSet/>
      <dgm:spPr/>
    </dgm:pt>
    <dgm:pt modelId="{5DDFF5DD-0BC9-411E-AA94-386F3AD466CE}" type="sibTrans" cxnId="{C61AEA89-1AE9-4960-8373-CDAE637E2B33}">
      <dgm:prSet/>
      <dgm:spPr/>
      <dgm:t>
        <a:bodyPr/>
        <a:lstStyle/>
        <a:p>
          <a:endParaRPr lang="en-US"/>
        </a:p>
      </dgm:t>
    </dgm:pt>
    <dgm:pt modelId="{D1BEF9F6-E0B1-42EA-AE15-29BB13091EC0}" type="pres">
      <dgm:prSet presAssocID="{82DD7D57-8AC9-4AAB-B779-9C75F832BE32}" presName="cycle" presStyleCnt="0">
        <dgm:presLayoutVars>
          <dgm:dir/>
          <dgm:resizeHandles val="exact"/>
        </dgm:presLayoutVars>
      </dgm:prSet>
      <dgm:spPr/>
      <dgm:t>
        <a:bodyPr/>
        <a:lstStyle/>
        <a:p>
          <a:endParaRPr lang="en-US"/>
        </a:p>
      </dgm:t>
    </dgm:pt>
    <dgm:pt modelId="{241E4C2B-81EA-400F-82DD-B7A79F0A5D1C}" type="pres">
      <dgm:prSet presAssocID="{CF1C9029-FAD1-440D-A9F4-2C3794B8B883}" presName="node" presStyleLbl="node1" presStyleIdx="0" presStyleCnt="6" custScaleX="133605">
        <dgm:presLayoutVars>
          <dgm:bulletEnabled val="1"/>
        </dgm:presLayoutVars>
      </dgm:prSet>
      <dgm:spPr/>
      <dgm:t>
        <a:bodyPr/>
        <a:lstStyle/>
        <a:p>
          <a:endParaRPr lang="en-MY"/>
        </a:p>
      </dgm:t>
    </dgm:pt>
    <dgm:pt modelId="{E1280A82-5611-4C44-834D-7F033913B7F6}" type="pres">
      <dgm:prSet presAssocID="{90D393B5-6FA7-4234-8EBB-28A141B8ECD8}" presName="sibTrans" presStyleLbl="sibTrans2D1" presStyleIdx="0" presStyleCnt="6"/>
      <dgm:spPr/>
      <dgm:t>
        <a:bodyPr/>
        <a:lstStyle/>
        <a:p>
          <a:endParaRPr lang="en-US"/>
        </a:p>
      </dgm:t>
    </dgm:pt>
    <dgm:pt modelId="{8B1D85FD-8A57-4BEF-9ECA-EDC71F7CFA87}" type="pres">
      <dgm:prSet presAssocID="{90D393B5-6FA7-4234-8EBB-28A141B8ECD8}" presName="connectorText" presStyleLbl="sibTrans2D1" presStyleIdx="0" presStyleCnt="6"/>
      <dgm:spPr/>
      <dgm:t>
        <a:bodyPr/>
        <a:lstStyle/>
        <a:p>
          <a:endParaRPr lang="en-US"/>
        </a:p>
      </dgm:t>
    </dgm:pt>
    <dgm:pt modelId="{B884E5C2-05AF-4F94-8B6E-F5C2899F0050}" type="pres">
      <dgm:prSet presAssocID="{92BA00E9-E612-419B-824D-2B365B5DAC1C}" presName="node" presStyleLbl="node1" presStyleIdx="1" presStyleCnt="6" custScaleX="133294">
        <dgm:presLayoutVars>
          <dgm:bulletEnabled val="1"/>
        </dgm:presLayoutVars>
      </dgm:prSet>
      <dgm:spPr/>
      <dgm:t>
        <a:bodyPr/>
        <a:lstStyle/>
        <a:p>
          <a:endParaRPr lang="en-MY"/>
        </a:p>
      </dgm:t>
    </dgm:pt>
    <dgm:pt modelId="{6C7861CC-AF3C-4D28-A50C-D2062090F2D4}" type="pres">
      <dgm:prSet presAssocID="{A40C3815-C343-43B7-B84F-D63A96007803}" presName="sibTrans" presStyleLbl="sibTrans2D1" presStyleIdx="1" presStyleCnt="6"/>
      <dgm:spPr/>
      <dgm:t>
        <a:bodyPr/>
        <a:lstStyle/>
        <a:p>
          <a:endParaRPr lang="en-US"/>
        </a:p>
      </dgm:t>
    </dgm:pt>
    <dgm:pt modelId="{F5D16024-DCCC-4A36-BBDB-EEDAB26964D9}" type="pres">
      <dgm:prSet presAssocID="{A40C3815-C343-43B7-B84F-D63A96007803}" presName="connectorText" presStyleLbl="sibTrans2D1" presStyleIdx="1" presStyleCnt="6"/>
      <dgm:spPr/>
      <dgm:t>
        <a:bodyPr/>
        <a:lstStyle/>
        <a:p>
          <a:endParaRPr lang="en-US"/>
        </a:p>
      </dgm:t>
    </dgm:pt>
    <dgm:pt modelId="{F5521781-1EB7-43A1-BCB0-C8D3B18486DB}" type="pres">
      <dgm:prSet presAssocID="{A9C0D79D-F6EE-4C7A-AC63-A2B756328A0F}" presName="node" presStyleLbl="node1" presStyleIdx="2" presStyleCnt="6">
        <dgm:presLayoutVars>
          <dgm:bulletEnabled val="1"/>
        </dgm:presLayoutVars>
      </dgm:prSet>
      <dgm:spPr/>
      <dgm:t>
        <a:bodyPr/>
        <a:lstStyle/>
        <a:p>
          <a:endParaRPr lang="en-US"/>
        </a:p>
      </dgm:t>
    </dgm:pt>
    <dgm:pt modelId="{4FDB4405-A334-4637-A9BC-9706C3C3C09C}" type="pres">
      <dgm:prSet presAssocID="{5DDFF5DD-0BC9-411E-AA94-386F3AD466CE}" presName="sibTrans" presStyleLbl="sibTrans2D1" presStyleIdx="2" presStyleCnt="6"/>
      <dgm:spPr/>
      <dgm:t>
        <a:bodyPr/>
        <a:lstStyle/>
        <a:p>
          <a:endParaRPr lang="en-MY"/>
        </a:p>
      </dgm:t>
    </dgm:pt>
    <dgm:pt modelId="{ADA9684C-9324-4E70-82AD-E4C634BCFB8A}" type="pres">
      <dgm:prSet presAssocID="{5DDFF5DD-0BC9-411E-AA94-386F3AD466CE}" presName="connectorText" presStyleLbl="sibTrans2D1" presStyleIdx="2" presStyleCnt="6"/>
      <dgm:spPr/>
      <dgm:t>
        <a:bodyPr/>
        <a:lstStyle/>
        <a:p>
          <a:endParaRPr lang="en-MY"/>
        </a:p>
      </dgm:t>
    </dgm:pt>
    <dgm:pt modelId="{DEFD2BA0-3694-4E75-B4D8-14AEFED4EE1E}" type="pres">
      <dgm:prSet presAssocID="{EE0042A4-4C74-4DCA-A8A0-0E8C62CA31A4}" presName="node" presStyleLbl="node1" presStyleIdx="3" presStyleCnt="6" custScaleX="130773">
        <dgm:presLayoutVars>
          <dgm:bulletEnabled val="1"/>
        </dgm:presLayoutVars>
      </dgm:prSet>
      <dgm:spPr/>
      <dgm:t>
        <a:bodyPr/>
        <a:lstStyle/>
        <a:p>
          <a:endParaRPr lang="en-MY"/>
        </a:p>
      </dgm:t>
    </dgm:pt>
    <dgm:pt modelId="{183F5998-BEA8-4B8E-BE79-37416DBFF999}" type="pres">
      <dgm:prSet presAssocID="{751AEBB2-4470-4D17-98F3-FE95B332B0E2}" presName="sibTrans" presStyleLbl="sibTrans2D1" presStyleIdx="3" presStyleCnt="6"/>
      <dgm:spPr/>
      <dgm:t>
        <a:bodyPr/>
        <a:lstStyle/>
        <a:p>
          <a:endParaRPr lang="en-US"/>
        </a:p>
      </dgm:t>
    </dgm:pt>
    <dgm:pt modelId="{FD43AE6C-409A-42F6-99B0-DDB91464F591}" type="pres">
      <dgm:prSet presAssocID="{751AEBB2-4470-4D17-98F3-FE95B332B0E2}" presName="connectorText" presStyleLbl="sibTrans2D1" presStyleIdx="3" presStyleCnt="6"/>
      <dgm:spPr/>
      <dgm:t>
        <a:bodyPr/>
        <a:lstStyle/>
        <a:p>
          <a:endParaRPr lang="en-US"/>
        </a:p>
      </dgm:t>
    </dgm:pt>
    <dgm:pt modelId="{5A49A0AA-DDE3-45C8-A8C7-60C6BDACC67F}" type="pres">
      <dgm:prSet presAssocID="{548A251B-8EE3-459A-99B8-678D37B6EA43}" presName="node" presStyleLbl="node1" presStyleIdx="4" presStyleCnt="6" custScaleX="120116">
        <dgm:presLayoutVars>
          <dgm:bulletEnabled val="1"/>
        </dgm:presLayoutVars>
      </dgm:prSet>
      <dgm:spPr/>
      <dgm:t>
        <a:bodyPr/>
        <a:lstStyle/>
        <a:p>
          <a:endParaRPr lang="en-MY"/>
        </a:p>
      </dgm:t>
    </dgm:pt>
    <dgm:pt modelId="{C884919F-389E-4DD3-A2FF-12BA9870A076}" type="pres">
      <dgm:prSet presAssocID="{6A0EDA7B-315A-458E-AF89-9732FD005701}" presName="sibTrans" presStyleLbl="sibTrans2D1" presStyleIdx="4" presStyleCnt="6"/>
      <dgm:spPr/>
      <dgm:t>
        <a:bodyPr/>
        <a:lstStyle/>
        <a:p>
          <a:endParaRPr lang="en-US"/>
        </a:p>
      </dgm:t>
    </dgm:pt>
    <dgm:pt modelId="{F1FBB2FD-6844-4CF2-8A85-F3C36A6CA310}" type="pres">
      <dgm:prSet presAssocID="{6A0EDA7B-315A-458E-AF89-9732FD005701}" presName="connectorText" presStyleLbl="sibTrans2D1" presStyleIdx="4" presStyleCnt="6"/>
      <dgm:spPr/>
      <dgm:t>
        <a:bodyPr/>
        <a:lstStyle/>
        <a:p>
          <a:endParaRPr lang="en-US"/>
        </a:p>
      </dgm:t>
    </dgm:pt>
    <dgm:pt modelId="{9E2B93D8-945A-4675-9159-6928B3B15882}" type="pres">
      <dgm:prSet presAssocID="{F29EF38A-0B1F-4DD8-9869-8082C836D5A2}" presName="node" presStyleLbl="node1" presStyleIdx="5" presStyleCnt="6" custScaleX="128901">
        <dgm:presLayoutVars>
          <dgm:bulletEnabled val="1"/>
        </dgm:presLayoutVars>
      </dgm:prSet>
      <dgm:spPr/>
      <dgm:t>
        <a:bodyPr/>
        <a:lstStyle/>
        <a:p>
          <a:endParaRPr lang="en-US"/>
        </a:p>
      </dgm:t>
    </dgm:pt>
    <dgm:pt modelId="{9505427A-C4A7-4863-A422-79429F792803}" type="pres">
      <dgm:prSet presAssocID="{88892ABA-9AD1-4428-9550-796964ACA931}" presName="sibTrans" presStyleLbl="sibTrans2D1" presStyleIdx="5" presStyleCnt="6"/>
      <dgm:spPr/>
      <dgm:t>
        <a:bodyPr/>
        <a:lstStyle/>
        <a:p>
          <a:endParaRPr lang="en-US"/>
        </a:p>
      </dgm:t>
    </dgm:pt>
    <dgm:pt modelId="{3009D64A-AC43-42B8-B3F7-ECA8A9DE107E}" type="pres">
      <dgm:prSet presAssocID="{88892ABA-9AD1-4428-9550-796964ACA931}" presName="connectorText" presStyleLbl="sibTrans2D1" presStyleIdx="5" presStyleCnt="6"/>
      <dgm:spPr/>
      <dgm:t>
        <a:bodyPr/>
        <a:lstStyle/>
        <a:p>
          <a:endParaRPr lang="en-US"/>
        </a:p>
      </dgm:t>
    </dgm:pt>
  </dgm:ptLst>
  <dgm:cxnLst>
    <dgm:cxn modelId="{90EE18AA-1CC7-417B-A1C4-D504AB0F5FB2}" srcId="{82DD7D57-8AC9-4AAB-B779-9C75F832BE32}" destId="{EE0042A4-4C74-4DCA-A8A0-0E8C62CA31A4}" srcOrd="3" destOrd="0" parTransId="{C07C6D70-5135-4467-AF6E-FF34FFD58E97}" sibTransId="{751AEBB2-4470-4D17-98F3-FE95B332B0E2}"/>
    <dgm:cxn modelId="{25632E12-79A1-4C94-A7F0-546A15F54001}" type="presOf" srcId="{88892ABA-9AD1-4428-9550-796964ACA931}" destId="{3009D64A-AC43-42B8-B3F7-ECA8A9DE107E}" srcOrd="1" destOrd="0" presId="urn:microsoft.com/office/officeart/2005/8/layout/cycle2"/>
    <dgm:cxn modelId="{94AC8A8C-05A0-44AC-8F6B-09170FA64DB2}" type="presOf" srcId="{CF1C9029-FAD1-440D-A9F4-2C3794B8B883}" destId="{241E4C2B-81EA-400F-82DD-B7A79F0A5D1C}" srcOrd="0" destOrd="0" presId="urn:microsoft.com/office/officeart/2005/8/layout/cycle2"/>
    <dgm:cxn modelId="{D9FC840A-6DDE-44CC-A753-E2DF9EE5E2D3}" type="presOf" srcId="{5DDFF5DD-0BC9-411E-AA94-386F3AD466CE}" destId="{ADA9684C-9324-4E70-82AD-E4C634BCFB8A}" srcOrd="1" destOrd="0" presId="urn:microsoft.com/office/officeart/2005/8/layout/cycle2"/>
    <dgm:cxn modelId="{46EDAF21-7C04-4FAD-8452-CE2E44752F06}" srcId="{82DD7D57-8AC9-4AAB-B779-9C75F832BE32}" destId="{F29EF38A-0B1F-4DD8-9869-8082C836D5A2}" srcOrd="5" destOrd="0" parTransId="{808508BA-436E-42E0-9959-192F17FE9856}" sibTransId="{88892ABA-9AD1-4428-9550-796964ACA931}"/>
    <dgm:cxn modelId="{5B9551DB-E701-4A15-9953-AC2FF592707E}" type="presOf" srcId="{548A251B-8EE3-459A-99B8-678D37B6EA43}" destId="{5A49A0AA-DDE3-45C8-A8C7-60C6BDACC67F}" srcOrd="0" destOrd="0" presId="urn:microsoft.com/office/officeart/2005/8/layout/cycle2"/>
    <dgm:cxn modelId="{0FA27A2D-425D-4EE2-BAFE-A1954011AFA4}" type="presOf" srcId="{5DDFF5DD-0BC9-411E-AA94-386F3AD466CE}" destId="{4FDB4405-A334-4637-A9BC-9706C3C3C09C}" srcOrd="0" destOrd="0" presId="urn:microsoft.com/office/officeart/2005/8/layout/cycle2"/>
    <dgm:cxn modelId="{042F7B25-3D65-4E36-B8DD-4DF02CF8D9AA}" type="presOf" srcId="{F29EF38A-0B1F-4DD8-9869-8082C836D5A2}" destId="{9E2B93D8-945A-4675-9159-6928B3B15882}" srcOrd="0" destOrd="0" presId="urn:microsoft.com/office/officeart/2005/8/layout/cycle2"/>
    <dgm:cxn modelId="{4A86FC96-F5D8-48F7-85F8-60E9E6E136DA}" type="presOf" srcId="{90D393B5-6FA7-4234-8EBB-28A141B8ECD8}" destId="{E1280A82-5611-4C44-834D-7F033913B7F6}" srcOrd="0" destOrd="0" presId="urn:microsoft.com/office/officeart/2005/8/layout/cycle2"/>
    <dgm:cxn modelId="{C61AEA89-1AE9-4960-8373-CDAE637E2B33}" srcId="{82DD7D57-8AC9-4AAB-B779-9C75F832BE32}" destId="{A9C0D79D-F6EE-4C7A-AC63-A2B756328A0F}" srcOrd="2" destOrd="0" parTransId="{B9BD20C0-0140-443E-AAF2-BBDFC89E411A}" sibTransId="{5DDFF5DD-0BC9-411E-AA94-386F3AD466CE}"/>
    <dgm:cxn modelId="{F75396FD-D374-487E-AF3A-D70FF7BE04FE}" srcId="{82DD7D57-8AC9-4AAB-B779-9C75F832BE32}" destId="{CF1C9029-FAD1-440D-A9F4-2C3794B8B883}" srcOrd="0" destOrd="0" parTransId="{58E81712-EB0A-49F6-B034-72C7E490F971}" sibTransId="{90D393B5-6FA7-4234-8EBB-28A141B8ECD8}"/>
    <dgm:cxn modelId="{24C0C084-3878-4FF1-BBD9-D7C4A63A1FCF}" type="presOf" srcId="{6A0EDA7B-315A-458E-AF89-9732FD005701}" destId="{F1FBB2FD-6844-4CF2-8A85-F3C36A6CA310}" srcOrd="1" destOrd="0" presId="urn:microsoft.com/office/officeart/2005/8/layout/cycle2"/>
    <dgm:cxn modelId="{5FDBFF39-2B40-4E6C-86A0-3BF47E7846FA}" type="presOf" srcId="{92BA00E9-E612-419B-824D-2B365B5DAC1C}" destId="{B884E5C2-05AF-4F94-8B6E-F5C2899F0050}" srcOrd="0" destOrd="0" presId="urn:microsoft.com/office/officeart/2005/8/layout/cycle2"/>
    <dgm:cxn modelId="{E264A64A-0B7E-4C14-9801-054B485884DB}" type="presOf" srcId="{82DD7D57-8AC9-4AAB-B779-9C75F832BE32}" destId="{D1BEF9F6-E0B1-42EA-AE15-29BB13091EC0}" srcOrd="0" destOrd="0" presId="urn:microsoft.com/office/officeart/2005/8/layout/cycle2"/>
    <dgm:cxn modelId="{E699C369-2F1A-4DD3-AA2C-9D9D6488A67F}" type="presOf" srcId="{A40C3815-C343-43B7-B84F-D63A96007803}" destId="{6C7861CC-AF3C-4D28-A50C-D2062090F2D4}" srcOrd="0" destOrd="0" presId="urn:microsoft.com/office/officeart/2005/8/layout/cycle2"/>
    <dgm:cxn modelId="{8B80EB65-596F-4DC6-913B-2FD8323D6F49}" type="presOf" srcId="{6A0EDA7B-315A-458E-AF89-9732FD005701}" destId="{C884919F-389E-4DD3-A2FF-12BA9870A076}" srcOrd="0" destOrd="0" presId="urn:microsoft.com/office/officeart/2005/8/layout/cycle2"/>
    <dgm:cxn modelId="{06D627B3-AF29-4890-ABCC-B1CB001F9CFD}" type="presOf" srcId="{88892ABA-9AD1-4428-9550-796964ACA931}" destId="{9505427A-C4A7-4863-A422-79429F792803}" srcOrd="0" destOrd="0" presId="urn:microsoft.com/office/officeart/2005/8/layout/cycle2"/>
    <dgm:cxn modelId="{02A8CC8A-6C03-4CBF-84AE-66BCF9F6282B}" type="presOf" srcId="{A40C3815-C343-43B7-B84F-D63A96007803}" destId="{F5D16024-DCCC-4A36-BBDB-EEDAB26964D9}" srcOrd="1" destOrd="0" presId="urn:microsoft.com/office/officeart/2005/8/layout/cycle2"/>
    <dgm:cxn modelId="{B78AF731-4317-4ECF-9040-5A394497D047}" type="presOf" srcId="{A9C0D79D-F6EE-4C7A-AC63-A2B756328A0F}" destId="{F5521781-1EB7-43A1-BCB0-C8D3B18486DB}" srcOrd="0" destOrd="0" presId="urn:microsoft.com/office/officeart/2005/8/layout/cycle2"/>
    <dgm:cxn modelId="{48052D72-44DC-4D03-B210-99F356464724}" type="presOf" srcId="{751AEBB2-4470-4D17-98F3-FE95B332B0E2}" destId="{FD43AE6C-409A-42F6-99B0-DDB91464F591}" srcOrd="1" destOrd="0" presId="urn:microsoft.com/office/officeart/2005/8/layout/cycle2"/>
    <dgm:cxn modelId="{951BDC2E-B4BE-4EB0-B670-51B6B0F1BE8B}" srcId="{82DD7D57-8AC9-4AAB-B779-9C75F832BE32}" destId="{548A251B-8EE3-459A-99B8-678D37B6EA43}" srcOrd="4" destOrd="0" parTransId="{CE7B1806-2B8A-403A-A995-04C391E81A4B}" sibTransId="{6A0EDA7B-315A-458E-AF89-9732FD005701}"/>
    <dgm:cxn modelId="{A1A1A183-448C-4D67-A5D9-D6D1C039EA43}" type="presOf" srcId="{751AEBB2-4470-4D17-98F3-FE95B332B0E2}" destId="{183F5998-BEA8-4B8E-BE79-37416DBFF999}" srcOrd="0" destOrd="0" presId="urn:microsoft.com/office/officeart/2005/8/layout/cycle2"/>
    <dgm:cxn modelId="{DF01164E-F9AA-4AE6-B3F2-61AA9FA4575B}" type="presOf" srcId="{90D393B5-6FA7-4234-8EBB-28A141B8ECD8}" destId="{8B1D85FD-8A57-4BEF-9ECA-EDC71F7CFA87}" srcOrd="1" destOrd="0" presId="urn:microsoft.com/office/officeart/2005/8/layout/cycle2"/>
    <dgm:cxn modelId="{CA3292D4-A73E-434A-A53A-8D78787D4281}" type="presOf" srcId="{EE0042A4-4C74-4DCA-A8A0-0E8C62CA31A4}" destId="{DEFD2BA0-3694-4E75-B4D8-14AEFED4EE1E}" srcOrd="0" destOrd="0" presId="urn:microsoft.com/office/officeart/2005/8/layout/cycle2"/>
    <dgm:cxn modelId="{4CC75A0A-6BBB-4B61-8754-133961D470CA}" srcId="{82DD7D57-8AC9-4AAB-B779-9C75F832BE32}" destId="{92BA00E9-E612-419B-824D-2B365B5DAC1C}" srcOrd="1" destOrd="0" parTransId="{837ECFFE-EA05-4058-BE80-DF1B9F6DBF09}" sibTransId="{A40C3815-C343-43B7-B84F-D63A96007803}"/>
    <dgm:cxn modelId="{F32E48DE-CD0D-4861-B5BA-536EBE2E4ADE}" type="presParOf" srcId="{D1BEF9F6-E0B1-42EA-AE15-29BB13091EC0}" destId="{241E4C2B-81EA-400F-82DD-B7A79F0A5D1C}" srcOrd="0" destOrd="0" presId="urn:microsoft.com/office/officeart/2005/8/layout/cycle2"/>
    <dgm:cxn modelId="{A9403FA7-11B7-4ABA-A346-0E6668C36EC7}" type="presParOf" srcId="{D1BEF9F6-E0B1-42EA-AE15-29BB13091EC0}" destId="{E1280A82-5611-4C44-834D-7F033913B7F6}" srcOrd="1" destOrd="0" presId="urn:microsoft.com/office/officeart/2005/8/layout/cycle2"/>
    <dgm:cxn modelId="{656A87AD-50DD-4A73-9872-775B1EE25FA7}" type="presParOf" srcId="{E1280A82-5611-4C44-834D-7F033913B7F6}" destId="{8B1D85FD-8A57-4BEF-9ECA-EDC71F7CFA87}" srcOrd="0" destOrd="0" presId="urn:microsoft.com/office/officeart/2005/8/layout/cycle2"/>
    <dgm:cxn modelId="{91E0292C-48D2-4A22-AE37-EA5680DD9AB8}" type="presParOf" srcId="{D1BEF9F6-E0B1-42EA-AE15-29BB13091EC0}" destId="{B884E5C2-05AF-4F94-8B6E-F5C2899F0050}" srcOrd="2" destOrd="0" presId="urn:microsoft.com/office/officeart/2005/8/layout/cycle2"/>
    <dgm:cxn modelId="{CB4FE1EE-CA6D-4F96-B943-629CC074CB50}" type="presParOf" srcId="{D1BEF9F6-E0B1-42EA-AE15-29BB13091EC0}" destId="{6C7861CC-AF3C-4D28-A50C-D2062090F2D4}" srcOrd="3" destOrd="0" presId="urn:microsoft.com/office/officeart/2005/8/layout/cycle2"/>
    <dgm:cxn modelId="{FC236205-5592-47DF-BBCC-20679D85EE50}" type="presParOf" srcId="{6C7861CC-AF3C-4D28-A50C-D2062090F2D4}" destId="{F5D16024-DCCC-4A36-BBDB-EEDAB26964D9}" srcOrd="0" destOrd="0" presId="urn:microsoft.com/office/officeart/2005/8/layout/cycle2"/>
    <dgm:cxn modelId="{9812FF55-C9C4-45F3-A2B8-FC6B738EAF3C}" type="presParOf" srcId="{D1BEF9F6-E0B1-42EA-AE15-29BB13091EC0}" destId="{F5521781-1EB7-43A1-BCB0-C8D3B18486DB}" srcOrd="4" destOrd="0" presId="urn:microsoft.com/office/officeart/2005/8/layout/cycle2"/>
    <dgm:cxn modelId="{3DF276FB-5A96-4EFA-A1D9-DDC89A119B13}" type="presParOf" srcId="{D1BEF9F6-E0B1-42EA-AE15-29BB13091EC0}" destId="{4FDB4405-A334-4637-A9BC-9706C3C3C09C}" srcOrd="5" destOrd="0" presId="urn:microsoft.com/office/officeart/2005/8/layout/cycle2"/>
    <dgm:cxn modelId="{BE608A69-2350-4567-9922-FE84BF85C490}" type="presParOf" srcId="{4FDB4405-A334-4637-A9BC-9706C3C3C09C}" destId="{ADA9684C-9324-4E70-82AD-E4C634BCFB8A}" srcOrd="0" destOrd="0" presId="urn:microsoft.com/office/officeart/2005/8/layout/cycle2"/>
    <dgm:cxn modelId="{D30C758D-4FE6-42CC-9322-D703BE0ED124}" type="presParOf" srcId="{D1BEF9F6-E0B1-42EA-AE15-29BB13091EC0}" destId="{DEFD2BA0-3694-4E75-B4D8-14AEFED4EE1E}" srcOrd="6" destOrd="0" presId="urn:microsoft.com/office/officeart/2005/8/layout/cycle2"/>
    <dgm:cxn modelId="{42AA16E7-B051-435F-9F6E-2D08D2780F46}" type="presParOf" srcId="{D1BEF9F6-E0B1-42EA-AE15-29BB13091EC0}" destId="{183F5998-BEA8-4B8E-BE79-37416DBFF999}" srcOrd="7" destOrd="0" presId="urn:microsoft.com/office/officeart/2005/8/layout/cycle2"/>
    <dgm:cxn modelId="{78177C54-64B7-4624-BE06-BDD4E9E53C64}" type="presParOf" srcId="{183F5998-BEA8-4B8E-BE79-37416DBFF999}" destId="{FD43AE6C-409A-42F6-99B0-DDB91464F591}" srcOrd="0" destOrd="0" presId="urn:microsoft.com/office/officeart/2005/8/layout/cycle2"/>
    <dgm:cxn modelId="{3521E79B-55BF-44FE-8801-CE1A7C39AE96}" type="presParOf" srcId="{D1BEF9F6-E0B1-42EA-AE15-29BB13091EC0}" destId="{5A49A0AA-DDE3-45C8-A8C7-60C6BDACC67F}" srcOrd="8" destOrd="0" presId="urn:microsoft.com/office/officeart/2005/8/layout/cycle2"/>
    <dgm:cxn modelId="{C719E38E-4A4C-4F41-9567-8D7D6A9266FF}" type="presParOf" srcId="{D1BEF9F6-E0B1-42EA-AE15-29BB13091EC0}" destId="{C884919F-389E-4DD3-A2FF-12BA9870A076}" srcOrd="9" destOrd="0" presId="urn:microsoft.com/office/officeart/2005/8/layout/cycle2"/>
    <dgm:cxn modelId="{EC8156E0-0BED-4A40-93D2-8C89EF0C016C}" type="presParOf" srcId="{C884919F-389E-4DD3-A2FF-12BA9870A076}" destId="{F1FBB2FD-6844-4CF2-8A85-F3C36A6CA310}" srcOrd="0" destOrd="0" presId="urn:microsoft.com/office/officeart/2005/8/layout/cycle2"/>
    <dgm:cxn modelId="{06DBD10E-E73C-46A7-9D3F-C83E82729F51}" type="presParOf" srcId="{D1BEF9F6-E0B1-42EA-AE15-29BB13091EC0}" destId="{9E2B93D8-945A-4675-9159-6928B3B15882}" srcOrd="10" destOrd="0" presId="urn:microsoft.com/office/officeart/2005/8/layout/cycle2"/>
    <dgm:cxn modelId="{B91CAAE6-2031-461A-939E-12830469303A}" type="presParOf" srcId="{D1BEF9F6-E0B1-42EA-AE15-29BB13091EC0}" destId="{9505427A-C4A7-4863-A422-79429F792803}" srcOrd="11" destOrd="0" presId="urn:microsoft.com/office/officeart/2005/8/layout/cycle2"/>
    <dgm:cxn modelId="{B44E84C3-AB35-4927-8A30-B99EA4EA7942}" type="presParOf" srcId="{9505427A-C4A7-4863-A422-79429F792803}" destId="{3009D64A-AC43-42B8-B3F7-ECA8A9DE107E}"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FDA8B-03BB-4D77-8808-40E500FD56CA}">
      <dsp:nvSpPr>
        <dsp:cNvPr id="0" name=""/>
        <dsp:cNvSpPr/>
      </dsp:nvSpPr>
      <dsp:spPr>
        <a:xfrm>
          <a:off x="1209736" y="688"/>
          <a:ext cx="3224128" cy="161206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1"/>
              </a:solidFill>
              <a:effectLst/>
              <a:latin typeface="Britannic Bold" pitchFamily="34" charset="0"/>
            </a:rPr>
            <a:t>LEARNING OBJECTIVES</a:t>
          </a:r>
          <a:endParaRPr lang="en-MY" sz="3600" kern="1200" dirty="0">
            <a:solidFill>
              <a:schemeClr val="bg1"/>
            </a:solidFill>
          </a:endParaRPr>
        </a:p>
      </dsp:txBody>
      <dsp:txXfrm>
        <a:off x="1256952" y="47904"/>
        <a:ext cx="3129696" cy="1517632"/>
      </dsp:txXfrm>
    </dsp:sp>
    <dsp:sp modelId="{CC518877-D40D-4F7A-B659-4E1DD5383E1E}">
      <dsp:nvSpPr>
        <dsp:cNvPr id="0" name=""/>
        <dsp:cNvSpPr/>
      </dsp:nvSpPr>
      <dsp:spPr>
        <a:xfrm>
          <a:off x="1532149" y="1612752"/>
          <a:ext cx="322412" cy="1209048"/>
        </a:xfrm>
        <a:custGeom>
          <a:avLst/>
          <a:gdLst/>
          <a:ahLst/>
          <a:cxnLst/>
          <a:rect l="0" t="0" r="0" b="0"/>
          <a:pathLst>
            <a:path>
              <a:moveTo>
                <a:pt x="0" y="0"/>
              </a:moveTo>
              <a:lnTo>
                <a:pt x="0" y="1209048"/>
              </a:lnTo>
              <a:lnTo>
                <a:pt x="322412" y="120904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F5EFC-1E1B-415C-90F7-D8C3AA6465A9}">
      <dsp:nvSpPr>
        <dsp:cNvPr id="0" name=""/>
        <dsp:cNvSpPr/>
      </dsp:nvSpPr>
      <dsp:spPr>
        <a:xfrm>
          <a:off x="1854562" y="2015768"/>
          <a:ext cx="2579302" cy="161206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mbria Math" pitchFamily="18" charset="0"/>
              <a:ea typeface="Cambria Math" pitchFamily="18" charset="0"/>
            </a:rPr>
            <a:t>To describe personal factors known to influence the stress &amp; coping process among individuals &amp; families.</a:t>
          </a:r>
          <a:endParaRPr lang="en-MY" sz="1600" kern="1200" dirty="0"/>
        </a:p>
      </dsp:txBody>
      <dsp:txXfrm>
        <a:off x="1901778" y="2062984"/>
        <a:ext cx="2484870" cy="1517632"/>
      </dsp:txXfrm>
    </dsp:sp>
    <dsp:sp modelId="{245876AC-53FF-4E99-9033-AA2C812D37B8}">
      <dsp:nvSpPr>
        <dsp:cNvPr id="0" name=""/>
        <dsp:cNvSpPr/>
      </dsp:nvSpPr>
      <dsp:spPr>
        <a:xfrm>
          <a:off x="1532149" y="1612752"/>
          <a:ext cx="322412" cy="3224128"/>
        </a:xfrm>
        <a:custGeom>
          <a:avLst/>
          <a:gdLst/>
          <a:ahLst/>
          <a:cxnLst/>
          <a:rect l="0" t="0" r="0" b="0"/>
          <a:pathLst>
            <a:path>
              <a:moveTo>
                <a:pt x="0" y="0"/>
              </a:moveTo>
              <a:lnTo>
                <a:pt x="0" y="3224128"/>
              </a:lnTo>
              <a:lnTo>
                <a:pt x="322412" y="322412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19C244-A2AB-45D2-82BF-F46D70FF5FF7}">
      <dsp:nvSpPr>
        <dsp:cNvPr id="0" name=""/>
        <dsp:cNvSpPr/>
      </dsp:nvSpPr>
      <dsp:spPr>
        <a:xfrm>
          <a:off x="1854562" y="4030849"/>
          <a:ext cx="2579302" cy="161206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mbria Math" pitchFamily="18" charset="0"/>
              <a:ea typeface="Cambria Math" pitchFamily="18" charset="0"/>
            </a:rPr>
            <a:t>To identify &amp; measure stress vulnerability factors.</a:t>
          </a:r>
          <a:endParaRPr lang="en-MY" sz="1600" kern="1200" dirty="0"/>
        </a:p>
      </dsp:txBody>
      <dsp:txXfrm>
        <a:off x="1901778" y="4078065"/>
        <a:ext cx="2484870" cy="1517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E4C2B-81EA-400F-82DD-B7A79F0A5D1C}">
      <dsp:nvSpPr>
        <dsp:cNvPr id="0" name=""/>
        <dsp:cNvSpPr/>
      </dsp:nvSpPr>
      <dsp:spPr>
        <a:xfrm>
          <a:off x="3201207" y="1543"/>
          <a:ext cx="1643066" cy="1229794"/>
        </a:xfrm>
        <a:prstGeom prst="ellipse">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Awareness </a:t>
          </a:r>
          <a:r>
            <a:rPr lang="en-US" sz="1200" i="1" kern="1200" dirty="0" smtClean="0">
              <a:solidFill>
                <a:schemeClr val="tx1"/>
              </a:solidFill>
              <a:latin typeface="Bodoni MT" pitchFamily="18" charset="0"/>
            </a:rPr>
            <a:t>(</a:t>
          </a:r>
          <a:r>
            <a:rPr lang="en-US" sz="1200" i="1" kern="1200" dirty="0" err="1" smtClean="0">
              <a:solidFill>
                <a:schemeClr val="tx1"/>
              </a:solidFill>
              <a:latin typeface="Bodoni MT" pitchFamily="18" charset="0"/>
            </a:rPr>
            <a:t>kesedaran</a:t>
          </a:r>
          <a:r>
            <a:rPr lang="en-US" sz="1200" i="1" kern="1200" dirty="0" smtClean="0">
              <a:solidFill>
                <a:schemeClr val="tx1"/>
              </a:solidFill>
              <a:latin typeface="Bodoni MT" pitchFamily="18" charset="0"/>
            </a:rPr>
            <a:t> </a:t>
          </a:r>
          <a:r>
            <a:rPr lang="en-US" sz="1200" i="1" kern="1200" dirty="0" err="1" smtClean="0">
              <a:solidFill>
                <a:schemeClr val="tx1"/>
              </a:solidFill>
              <a:latin typeface="Bodoni MT" pitchFamily="18" charset="0"/>
            </a:rPr>
            <a:t>kendiri</a:t>
          </a:r>
          <a:r>
            <a:rPr lang="en-US" sz="1200" i="1" kern="1200" dirty="0" smtClean="0">
              <a:solidFill>
                <a:schemeClr val="tx1"/>
              </a:solidFill>
              <a:latin typeface="Bodoni MT" pitchFamily="18" charset="0"/>
            </a:rPr>
            <a:t>)</a:t>
          </a:r>
          <a:endParaRPr lang="en-MY" sz="1200" kern="1200" dirty="0">
            <a:solidFill>
              <a:schemeClr val="tx1"/>
            </a:solidFill>
          </a:endParaRPr>
        </a:p>
      </dsp:txBody>
      <dsp:txXfrm>
        <a:off x="3441828" y="181642"/>
        <a:ext cx="1161824" cy="869596"/>
      </dsp:txXfrm>
    </dsp:sp>
    <dsp:sp modelId="{E1280A82-5611-4C44-834D-7F033913B7F6}">
      <dsp:nvSpPr>
        <dsp:cNvPr id="0" name=""/>
        <dsp:cNvSpPr/>
      </dsp:nvSpPr>
      <dsp:spPr>
        <a:xfrm rot="1800000">
          <a:off x="4727030" y="868626"/>
          <a:ext cx="183918" cy="415055"/>
        </a:xfrm>
        <a:prstGeom prst="rightArrow">
          <a:avLst>
            <a:gd name="adj1" fmla="val 60000"/>
            <a:gd name="adj2" fmla="val 5000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solidFill>
              <a:schemeClr val="tx1"/>
            </a:solidFill>
          </a:endParaRPr>
        </a:p>
      </dsp:txBody>
      <dsp:txXfrm>
        <a:off x="4730726" y="937843"/>
        <a:ext cx="128743" cy="249033"/>
      </dsp:txXfrm>
    </dsp:sp>
    <dsp:sp modelId="{B884E5C2-05AF-4F94-8B6E-F5C2899F0050}">
      <dsp:nvSpPr>
        <dsp:cNvPr id="0" name=""/>
        <dsp:cNvSpPr/>
      </dsp:nvSpPr>
      <dsp:spPr>
        <a:xfrm>
          <a:off x="4803682" y="925628"/>
          <a:ext cx="1639241" cy="1229794"/>
        </a:xfrm>
        <a:prstGeom prst="ellipse">
          <a:avLst/>
        </a:prstGeom>
        <a:gradFill rotWithShape="0">
          <a:gsLst>
            <a:gs pos="0">
              <a:schemeClr val="accent2">
                <a:hueOff val="-167625"/>
                <a:satOff val="-1932"/>
                <a:lumOff val="432"/>
                <a:alphaOff val="0"/>
                <a:tint val="43000"/>
                <a:satMod val="165000"/>
              </a:schemeClr>
            </a:gs>
            <a:gs pos="55000">
              <a:schemeClr val="accent2">
                <a:hueOff val="-167625"/>
                <a:satOff val="-1932"/>
                <a:lumOff val="432"/>
                <a:alphaOff val="0"/>
                <a:tint val="83000"/>
                <a:satMod val="155000"/>
              </a:schemeClr>
            </a:gs>
            <a:gs pos="100000">
              <a:schemeClr val="accent2">
                <a:hueOff val="-167625"/>
                <a:satOff val="-1932"/>
                <a:lumOff val="432"/>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167625"/>
              <a:satOff val="-1932"/>
              <a:lumOff val="432"/>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Esteem / </a:t>
          </a:r>
        </a:p>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a:t>
          </a:r>
          <a:r>
            <a:rPr lang="en-US" sz="1200" b="1" kern="1200" dirty="0" smtClean="0">
              <a:solidFill>
                <a:schemeClr val="tx1"/>
              </a:solidFill>
              <a:latin typeface="Bodoni MT" pitchFamily="18" charset="0"/>
            </a:rPr>
            <a:t>worth</a:t>
          </a:r>
          <a:endParaRPr lang="en-MY" sz="1200" kern="1200" dirty="0">
            <a:solidFill>
              <a:schemeClr val="tx1"/>
            </a:solidFill>
          </a:endParaRPr>
        </a:p>
      </dsp:txBody>
      <dsp:txXfrm>
        <a:off x="5043743" y="1105727"/>
        <a:ext cx="1159119" cy="869596"/>
      </dsp:txXfrm>
    </dsp:sp>
    <dsp:sp modelId="{6C7861CC-AF3C-4D28-A50C-D2062090F2D4}">
      <dsp:nvSpPr>
        <dsp:cNvPr id="0" name=""/>
        <dsp:cNvSpPr/>
      </dsp:nvSpPr>
      <dsp:spPr>
        <a:xfrm rot="5400000">
          <a:off x="5459433" y="2247807"/>
          <a:ext cx="327739" cy="415055"/>
        </a:xfrm>
        <a:prstGeom prst="rightArrow">
          <a:avLst>
            <a:gd name="adj1" fmla="val 60000"/>
            <a:gd name="adj2" fmla="val 50000"/>
          </a:avLst>
        </a:prstGeom>
        <a:gradFill rotWithShape="0">
          <a:gsLst>
            <a:gs pos="0">
              <a:schemeClr val="accent2">
                <a:hueOff val="-167625"/>
                <a:satOff val="-1932"/>
                <a:lumOff val="432"/>
                <a:alphaOff val="0"/>
                <a:tint val="43000"/>
                <a:satMod val="165000"/>
              </a:schemeClr>
            </a:gs>
            <a:gs pos="55000">
              <a:schemeClr val="accent2">
                <a:hueOff val="-167625"/>
                <a:satOff val="-1932"/>
                <a:lumOff val="432"/>
                <a:alphaOff val="0"/>
                <a:tint val="83000"/>
                <a:satMod val="155000"/>
              </a:schemeClr>
            </a:gs>
            <a:gs pos="100000">
              <a:schemeClr val="accent2">
                <a:hueOff val="-167625"/>
                <a:satOff val="-1932"/>
                <a:lumOff val="432"/>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167625"/>
              <a:satOff val="-1932"/>
              <a:lumOff val="432"/>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solidFill>
              <a:schemeClr val="tx1"/>
            </a:solidFill>
          </a:endParaRPr>
        </a:p>
      </dsp:txBody>
      <dsp:txXfrm>
        <a:off x="5508594" y="2281657"/>
        <a:ext cx="229417" cy="249033"/>
      </dsp:txXfrm>
    </dsp:sp>
    <dsp:sp modelId="{F5521781-1EB7-43A1-BCB0-C8D3B18486DB}">
      <dsp:nvSpPr>
        <dsp:cNvPr id="0" name=""/>
        <dsp:cNvSpPr/>
      </dsp:nvSpPr>
      <dsp:spPr>
        <a:xfrm>
          <a:off x="5008406" y="2773799"/>
          <a:ext cx="1229794" cy="1229794"/>
        </a:xfrm>
        <a:prstGeom prst="ellipse">
          <a:avLst/>
        </a:prstGeom>
        <a:gradFill rotWithShape="0">
          <a:gsLst>
            <a:gs pos="0">
              <a:schemeClr val="accent2">
                <a:hueOff val="-335249"/>
                <a:satOff val="-3863"/>
                <a:lumOff val="864"/>
                <a:alphaOff val="0"/>
                <a:tint val="43000"/>
                <a:satMod val="165000"/>
              </a:schemeClr>
            </a:gs>
            <a:gs pos="55000">
              <a:schemeClr val="accent2">
                <a:hueOff val="-335249"/>
                <a:satOff val="-3863"/>
                <a:lumOff val="864"/>
                <a:alphaOff val="0"/>
                <a:tint val="83000"/>
                <a:satMod val="155000"/>
              </a:schemeClr>
            </a:gs>
            <a:gs pos="100000">
              <a:schemeClr val="accent2">
                <a:hueOff val="-335249"/>
                <a:satOff val="-3863"/>
                <a:lumOff val="864"/>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335249"/>
              <a:satOff val="-3863"/>
              <a:lumOff val="864"/>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Efficacy</a:t>
          </a:r>
          <a:endParaRPr lang="en-MY" sz="1200" kern="1200" dirty="0">
            <a:solidFill>
              <a:schemeClr val="tx1"/>
            </a:solidFill>
          </a:endParaRPr>
        </a:p>
      </dsp:txBody>
      <dsp:txXfrm>
        <a:off x="5188505" y="2953898"/>
        <a:ext cx="869596" cy="869596"/>
      </dsp:txXfrm>
    </dsp:sp>
    <dsp:sp modelId="{4FDB4405-A334-4637-A9BC-9706C3C3C09C}">
      <dsp:nvSpPr>
        <dsp:cNvPr id="0" name=""/>
        <dsp:cNvSpPr/>
      </dsp:nvSpPr>
      <dsp:spPr>
        <a:xfrm rot="9000000">
          <a:off x="4753585" y="3607987"/>
          <a:ext cx="260892" cy="415055"/>
        </a:xfrm>
        <a:prstGeom prst="rightArrow">
          <a:avLst>
            <a:gd name="adj1" fmla="val 60000"/>
            <a:gd name="adj2" fmla="val 50000"/>
          </a:avLst>
        </a:prstGeom>
        <a:gradFill rotWithShape="0">
          <a:gsLst>
            <a:gs pos="0">
              <a:schemeClr val="accent2">
                <a:hueOff val="-335249"/>
                <a:satOff val="-3863"/>
                <a:lumOff val="864"/>
                <a:alphaOff val="0"/>
                <a:tint val="43000"/>
                <a:satMod val="165000"/>
              </a:schemeClr>
            </a:gs>
            <a:gs pos="55000">
              <a:schemeClr val="accent2">
                <a:hueOff val="-335249"/>
                <a:satOff val="-3863"/>
                <a:lumOff val="864"/>
                <a:alphaOff val="0"/>
                <a:tint val="83000"/>
                <a:satMod val="155000"/>
              </a:schemeClr>
            </a:gs>
            <a:gs pos="100000">
              <a:schemeClr val="accent2">
                <a:hueOff val="-335249"/>
                <a:satOff val="-3863"/>
                <a:lumOff val="864"/>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335249"/>
              <a:satOff val="-3863"/>
              <a:lumOff val="864"/>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826610" y="3671431"/>
        <a:ext cx="182624" cy="249033"/>
      </dsp:txXfrm>
    </dsp:sp>
    <dsp:sp modelId="{DEFD2BA0-3694-4E75-B4D8-14AEFED4EE1E}">
      <dsp:nvSpPr>
        <dsp:cNvPr id="0" name=""/>
        <dsp:cNvSpPr/>
      </dsp:nvSpPr>
      <dsp:spPr>
        <a:xfrm>
          <a:off x="3218621" y="3697884"/>
          <a:ext cx="1608238" cy="1229794"/>
        </a:xfrm>
        <a:prstGeom prst="ellipse">
          <a:avLst/>
        </a:prstGeom>
        <a:gradFill rotWithShape="0">
          <a:gsLst>
            <a:gs pos="0">
              <a:schemeClr val="accent2">
                <a:hueOff val="-502874"/>
                <a:satOff val="-5795"/>
                <a:lumOff val="1295"/>
                <a:alphaOff val="0"/>
                <a:tint val="43000"/>
                <a:satMod val="165000"/>
              </a:schemeClr>
            </a:gs>
            <a:gs pos="55000">
              <a:schemeClr val="accent2">
                <a:hueOff val="-502874"/>
                <a:satOff val="-5795"/>
                <a:lumOff val="1295"/>
                <a:alphaOff val="0"/>
                <a:tint val="83000"/>
                <a:satMod val="155000"/>
              </a:schemeClr>
            </a:gs>
            <a:gs pos="100000">
              <a:schemeClr val="accent2">
                <a:hueOff val="-502874"/>
                <a:satOff val="-5795"/>
                <a:lumOff val="129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502874"/>
              <a:satOff val="-5795"/>
              <a:lumOff val="1295"/>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Confidence </a:t>
          </a:r>
          <a:endParaRPr lang="en-MY" sz="1200" kern="1200" dirty="0">
            <a:solidFill>
              <a:schemeClr val="tx1"/>
            </a:solidFill>
          </a:endParaRPr>
        </a:p>
      </dsp:txBody>
      <dsp:txXfrm>
        <a:off x="3454142" y="3877983"/>
        <a:ext cx="1137196" cy="869596"/>
      </dsp:txXfrm>
    </dsp:sp>
    <dsp:sp modelId="{183F5998-BEA8-4B8E-BE79-37416DBFF999}">
      <dsp:nvSpPr>
        <dsp:cNvPr id="0" name=""/>
        <dsp:cNvSpPr/>
      </dsp:nvSpPr>
      <dsp:spPr>
        <a:xfrm rot="12600000">
          <a:off x="3102651" y="3636207"/>
          <a:ext cx="215353" cy="415055"/>
        </a:xfrm>
        <a:prstGeom prst="rightArrow">
          <a:avLst>
            <a:gd name="adj1" fmla="val 60000"/>
            <a:gd name="adj2" fmla="val 50000"/>
          </a:avLst>
        </a:prstGeom>
        <a:gradFill rotWithShape="0">
          <a:gsLst>
            <a:gs pos="0">
              <a:schemeClr val="accent2">
                <a:hueOff val="-502874"/>
                <a:satOff val="-5795"/>
                <a:lumOff val="1295"/>
                <a:alphaOff val="0"/>
                <a:tint val="43000"/>
                <a:satMod val="165000"/>
              </a:schemeClr>
            </a:gs>
            <a:gs pos="55000">
              <a:schemeClr val="accent2">
                <a:hueOff val="-502874"/>
                <a:satOff val="-5795"/>
                <a:lumOff val="1295"/>
                <a:alphaOff val="0"/>
                <a:tint val="83000"/>
                <a:satMod val="155000"/>
              </a:schemeClr>
            </a:gs>
            <a:gs pos="100000">
              <a:schemeClr val="accent2">
                <a:hueOff val="-502874"/>
                <a:satOff val="-5795"/>
                <a:lumOff val="1295"/>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502874"/>
              <a:satOff val="-5795"/>
              <a:lumOff val="1295"/>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solidFill>
              <a:schemeClr val="tx1"/>
            </a:solidFill>
          </a:endParaRPr>
        </a:p>
      </dsp:txBody>
      <dsp:txXfrm rot="10800000">
        <a:off x="3162929" y="3735370"/>
        <a:ext cx="150747" cy="249033"/>
      </dsp:txXfrm>
    </dsp:sp>
    <dsp:sp modelId="{5A49A0AA-DDE3-45C8-A8C7-60C6BDACC67F}">
      <dsp:nvSpPr>
        <dsp:cNvPr id="0" name=""/>
        <dsp:cNvSpPr/>
      </dsp:nvSpPr>
      <dsp:spPr>
        <a:xfrm>
          <a:off x="1683588" y="2773799"/>
          <a:ext cx="1477179" cy="1229794"/>
        </a:xfrm>
        <a:prstGeom prst="ellipse">
          <a:avLst/>
        </a:prstGeom>
        <a:gradFill rotWithShape="0">
          <a:gsLst>
            <a:gs pos="0">
              <a:schemeClr val="accent2">
                <a:hueOff val="-670499"/>
                <a:satOff val="-7726"/>
                <a:lumOff val="1727"/>
                <a:alphaOff val="0"/>
                <a:tint val="43000"/>
                <a:satMod val="165000"/>
              </a:schemeClr>
            </a:gs>
            <a:gs pos="55000">
              <a:schemeClr val="accent2">
                <a:hueOff val="-670499"/>
                <a:satOff val="-7726"/>
                <a:lumOff val="1727"/>
                <a:alphaOff val="0"/>
                <a:tint val="83000"/>
                <a:satMod val="155000"/>
              </a:schemeClr>
            </a:gs>
            <a:gs pos="100000">
              <a:schemeClr val="accent2">
                <a:hueOff val="-670499"/>
                <a:satOff val="-7726"/>
                <a:lumOff val="172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670499"/>
              <a:satOff val="-7726"/>
              <a:lumOff val="1727"/>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Love </a:t>
          </a:r>
          <a:endParaRPr lang="en-MY" sz="1200" kern="1200" dirty="0">
            <a:solidFill>
              <a:schemeClr val="tx1"/>
            </a:solidFill>
          </a:endParaRPr>
        </a:p>
      </dsp:txBody>
      <dsp:txXfrm>
        <a:off x="1899916" y="2953898"/>
        <a:ext cx="1044523" cy="869596"/>
      </dsp:txXfrm>
    </dsp:sp>
    <dsp:sp modelId="{C884919F-389E-4DD3-A2FF-12BA9870A076}">
      <dsp:nvSpPr>
        <dsp:cNvPr id="0" name=""/>
        <dsp:cNvSpPr/>
      </dsp:nvSpPr>
      <dsp:spPr>
        <a:xfrm rot="16200000">
          <a:off x="2258307" y="2266358"/>
          <a:ext cx="327739" cy="415055"/>
        </a:xfrm>
        <a:prstGeom prst="rightArrow">
          <a:avLst>
            <a:gd name="adj1" fmla="val 60000"/>
            <a:gd name="adj2" fmla="val 50000"/>
          </a:avLst>
        </a:prstGeom>
        <a:gradFill rotWithShape="0">
          <a:gsLst>
            <a:gs pos="0">
              <a:schemeClr val="accent2">
                <a:hueOff val="-670499"/>
                <a:satOff val="-7726"/>
                <a:lumOff val="1727"/>
                <a:alphaOff val="0"/>
                <a:tint val="43000"/>
                <a:satMod val="165000"/>
              </a:schemeClr>
            </a:gs>
            <a:gs pos="55000">
              <a:schemeClr val="accent2">
                <a:hueOff val="-670499"/>
                <a:satOff val="-7726"/>
                <a:lumOff val="1727"/>
                <a:alphaOff val="0"/>
                <a:tint val="83000"/>
                <a:satMod val="155000"/>
              </a:schemeClr>
            </a:gs>
            <a:gs pos="100000">
              <a:schemeClr val="accent2">
                <a:hueOff val="-670499"/>
                <a:satOff val="-7726"/>
                <a:lumOff val="172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670499"/>
              <a:satOff val="-7726"/>
              <a:lumOff val="1727"/>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solidFill>
              <a:schemeClr val="tx1"/>
            </a:solidFill>
          </a:endParaRPr>
        </a:p>
      </dsp:txBody>
      <dsp:txXfrm>
        <a:off x="2307468" y="2398530"/>
        <a:ext cx="229417" cy="249033"/>
      </dsp:txXfrm>
    </dsp:sp>
    <dsp:sp modelId="{9E2B93D8-945A-4675-9159-6928B3B15882}">
      <dsp:nvSpPr>
        <dsp:cNvPr id="0" name=""/>
        <dsp:cNvSpPr/>
      </dsp:nvSpPr>
      <dsp:spPr>
        <a:xfrm>
          <a:off x="1629569" y="925628"/>
          <a:ext cx="1585216" cy="1229794"/>
        </a:xfrm>
        <a:prstGeom prst="ellipse">
          <a:avLst/>
        </a:prstGeom>
        <a:gradFill rotWithShape="0">
          <a:gsLst>
            <a:gs pos="0">
              <a:schemeClr val="accent2">
                <a:hueOff val="-838123"/>
                <a:satOff val="-9658"/>
                <a:lumOff val="2159"/>
                <a:alphaOff val="0"/>
                <a:tint val="43000"/>
                <a:satMod val="165000"/>
              </a:schemeClr>
            </a:gs>
            <a:gs pos="55000">
              <a:schemeClr val="accent2">
                <a:hueOff val="-838123"/>
                <a:satOff val="-9658"/>
                <a:lumOff val="2159"/>
                <a:alphaOff val="0"/>
                <a:tint val="83000"/>
                <a:satMod val="155000"/>
              </a:schemeClr>
            </a:gs>
            <a:gs pos="100000">
              <a:schemeClr val="accent2">
                <a:hueOff val="-838123"/>
                <a:satOff val="-9658"/>
                <a:lumOff val="215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838123"/>
              <a:satOff val="-9658"/>
              <a:lumOff val="2159"/>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latin typeface="Bodoni MT" pitchFamily="18" charset="0"/>
            </a:rPr>
            <a:t>Self Respect </a:t>
          </a:r>
          <a:endParaRPr lang="en-US" sz="1200" i="1" kern="1200" dirty="0">
            <a:solidFill>
              <a:schemeClr val="tx1"/>
            </a:solidFill>
            <a:latin typeface="Bodoni MT" pitchFamily="18" charset="0"/>
          </a:endParaRPr>
        </a:p>
      </dsp:txBody>
      <dsp:txXfrm>
        <a:off x="1861719" y="1105727"/>
        <a:ext cx="1120916" cy="869596"/>
      </dsp:txXfrm>
    </dsp:sp>
    <dsp:sp modelId="{9505427A-C4A7-4863-A422-79429F792803}">
      <dsp:nvSpPr>
        <dsp:cNvPr id="0" name=""/>
        <dsp:cNvSpPr/>
      </dsp:nvSpPr>
      <dsp:spPr>
        <a:xfrm rot="19800000">
          <a:off x="3114273" y="877903"/>
          <a:ext cx="192299" cy="415055"/>
        </a:xfrm>
        <a:prstGeom prst="rightArrow">
          <a:avLst>
            <a:gd name="adj1" fmla="val 60000"/>
            <a:gd name="adj2" fmla="val 50000"/>
          </a:avLst>
        </a:prstGeom>
        <a:gradFill rotWithShape="0">
          <a:gsLst>
            <a:gs pos="0">
              <a:schemeClr val="accent2">
                <a:hueOff val="-838123"/>
                <a:satOff val="-9658"/>
                <a:lumOff val="2159"/>
                <a:alphaOff val="0"/>
                <a:tint val="43000"/>
                <a:satMod val="165000"/>
              </a:schemeClr>
            </a:gs>
            <a:gs pos="55000">
              <a:schemeClr val="accent2">
                <a:hueOff val="-838123"/>
                <a:satOff val="-9658"/>
                <a:lumOff val="2159"/>
                <a:alphaOff val="0"/>
                <a:tint val="83000"/>
                <a:satMod val="155000"/>
              </a:schemeClr>
            </a:gs>
            <a:gs pos="100000">
              <a:schemeClr val="accent2">
                <a:hueOff val="-838123"/>
                <a:satOff val="-9658"/>
                <a:lumOff val="215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2">
              <a:hueOff val="-838123"/>
              <a:satOff val="-9658"/>
              <a:lumOff val="2159"/>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MY" sz="1200" kern="1200">
            <a:solidFill>
              <a:schemeClr val="tx1"/>
            </a:solidFill>
          </a:endParaRPr>
        </a:p>
      </dsp:txBody>
      <dsp:txXfrm>
        <a:off x="3118137" y="975337"/>
        <a:ext cx="134609" cy="249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endParaRPr lang="en-US"/>
          </a:p>
        </p:txBody>
      </p:sp>
      <p:sp>
        <p:nvSpPr>
          <p:cNvPr id="1146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endParaRPr lang="en-US"/>
          </a:p>
        </p:txBody>
      </p:sp>
      <p:sp>
        <p:nvSpPr>
          <p:cNvPr id="1146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endParaRPr lang="en-US"/>
          </a:p>
        </p:txBody>
      </p:sp>
      <p:sp>
        <p:nvSpPr>
          <p:cNvPr id="1146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B9BF895B-48E7-405D-BC64-D8B104CD8F40}" type="slidenum">
              <a:rPr lang="en-US"/>
              <a:pPr/>
              <a:t>‹#›</a:t>
            </a:fld>
            <a:endParaRPr lang="en-US"/>
          </a:p>
        </p:txBody>
      </p:sp>
    </p:spTree>
    <p:extLst>
      <p:ext uri="{BB962C8B-B14F-4D97-AF65-F5344CB8AC3E}">
        <p14:creationId xmlns:p14="http://schemas.microsoft.com/office/powerpoint/2010/main" xmlns="" val="1294812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fld id="{9B147280-A8BE-41F7-8A5E-98EFC7B77E5E}" type="slidenum">
              <a:rPr lang="en-US"/>
              <a:pPr/>
              <a:t>‹#›</a:t>
            </a:fld>
            <a:endParaRPr lang="en-US"/>
          </a:p>
        </p:txBody>
      </p:sp>
    </p:spTree>
    <p:extLst>
      <p:ext uri="{BB962C8B-B14F-4D97-AF65-F5344CB8AC3E}">
        <p14:creationId xmlns:p14="http://schemas.microsoft.com/office/powerpoint/2010/main" xmlns="" val="27067556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85875-0FB3-4D7A-B692-13F4573D7091}" type="slidenum">
              <a:rPr lang="en-US"/>
              <a:pPr/>
              <a:t>2</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FF5BD-9DC1-48D5-9B9B-4FA9876960E1}" type="slidenum">
              <a:rPr lang="en-US"/>
              <a:pPr/>
              <a:t>16</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0EA69-4107-41BB-BEA0-4CD0FBD6BDAD}" type="slidenum">
              <a:rPr lang="en-US"/>
              <a:pPr/>
              <a:t>19</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68947-FA6B-438B-8825-D513D9736624}" type="slidenum">
              <a:rPr lang="en-US"/>
              <a:pPr/>
              <a:t>20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dirty="0"/>
              <a:t>Positive traits? Sense of humor, punctual, friendly</a:t>
            </a:r>
          </a:p>
          <a:p>
            <a:r>
              <a:rPr lang="en-US" dirty="0"/>
              <a:t>Negative traits: easily get angry, jealous of others</a:t>
            </a:r>
          </a:p>
          <a:p>
            <a:endParaRPr lang="en-US" dirty="0"/>
          </a:p>
          <a:p>
            <a:r>
              <a:rPr lang="en-US" dirty="0"/>
              <a:t>ONLY WE KNOW WHO WE ARE – WHAT WE HAVE INTENDED TO DO AND ACTUALLY DONE</a:t>
            </a:r>
          </a:p>
          <a:p>
            <a:r>
              <a:rPr lang="en-US" dirty="0"/>
              <a:t>WHAT WE HAVE THOUGH AND FELT</a:t>
            </a:r>
          </a:p>
          <a:p>
            <a:r>
              <a:rPr lang="en-US" dirty="0"/>
              <a:t>AND WHAT WE HAVE HOPED FOR</a:t>
            </a:r>
          </a:p>
          <a:p>
            <a:r>
              <a:rPr lang="en-US" dirty="0"/>
              <a:t>OUR “SELF” IS A LIFELONG ACCUMULATION OF IMPRESSIONS</a:t>
            </a:r>
          </a:p>
          <a:p>
            <a:r>
              <a:rPr lang="en-US" dirty="0"/>
              <a:t>HOW WE SEE AND EVALUATE OURSELVES HAS A TREMENDOUS IMPACT ON SELF-ACCEPTANCE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AB2B9-5C46-477C-B958-07E787ED64F9}" type="slidenum">
              <a:rPr lang="en-US"/>
              <a:pPr/>
              <a:t>21</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7CF9A-91A0-425E-BF61-3BD0975EFBD3}" type="slidenum">
              <a:rPr lang="en-US"/>
              <a:pPr/>
              <a:t>24</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731520" y="4560570"/>
            <a:ext cx="5852160" cy="4800600"/>
          </a:xfrm>
        </p:spPr>
        <p:txBody>
          <a:bodyPr/>
          <a:lstStyle/>
          <a:p>
            <a:pPr>
              <a:lnSpc>
                <a:spcPct val="90000"/>
              </a:lnSpc>
            </a:pPr>
            <a:r>
              <a:rPr lang="en-US"/>
              <a:t>Health Status: Illness…produces anxiety….which can compromise recovery...which can lead to decreased self-concept….I’ll never get better or I’m useless now.</a:t>
            </a:r>
          </a:p>
          <a:p>
            <a:pPr>
              <a:lnSpc>
                <a:spcPct val="90000"/>
              </a:lnSpc>
            </a:pPr>
            <a:endParaRPr lang="en-US"/>
          </a:p>
          <a:p>
            <a:pPr>
              <a:lnSpc>
                <a:spcPct val="90000"/>
              </a:lnSpc>
            </a:pPr>
            <a:r>
              <a:rPr lang="en-US"/>
              <a:t>Roles stressors: roles have responsibility whether mother caring for child, breadwinner in the family, health care giver to family members etc. student homework, office deadlines…Our roles can cause stress which can affect our self-concept…can become stressed, overwhelmed and unable to cope…</a:t>
            </a:r>
          </a:p>
          <a:p>
            <a:pPr>
              <a:lnSpc>
                <a:spcPct val="90000"/>
              </a:lnSpc>
            </a:pPr>
            <a:endParaRPr lang="en-US"/>
          </a:p>
          <a:p>
            <a:pPr>
              <a:lnSpc>
                <a:spcPct val="90000"/>
              </a:lnSpc>
            </a:pPr>
            <a:r>
              <a:rPr lang="en-US"/>
              <a:t>Developmental changes: going through menopause is a dev. change may feel old….or less womanly etc..  STRESSORS THROUGHOUT DEVELOPMENT – CAN BE RESOLVED POSITIVELY OR NEGATIVELY  (ERIKSON)</a:t>
            </a:r>
          </a:p>
          <a:p>
            <a:pPr>
              <a:lnSpc>
                <a:spcPct val="90000"/>
              </a:lnSpc>
            </a:pPr>
            <a:r>
              <a:rPr lang="en-US"/>
              <a:t>AGING STRESSORS IN OUR CULTURE PARTICULARLY HIGH</a:t>
            </a:r>
          </a:p>
          <a:p>
            <a:pPr>
              <a:lnSpc>
                <a:spcPct val="90000"/>
              </a:lnSpc>
            </a:pPr>
            <a:endParaRPr lang="en-US"/>
          </a:p>
          <a:p>
            <a:pPr>
              <a:lnSpc>
                <a:spcPct val="90000"/>
              </a:lnSpc>
            </a:pPr>
            <a:r>
              <a:rPr lang="en-US"/>
              <a:t>HX OF SUCCESS OR FAILURES </a:t>
            </a:r>
          </a:p>
          <a:p>
            <a:pPr>
              <a:lnSpc>
                <a:spcPct val="90000"/>
              </a:lnSpc>
            </a:pPr>
            <a:r>
              <a:rPr lang="en-US"/>
              <a:t>INTERNAL AND EXTERNAL RESOURCES</a:t>
            </a:r>
          </a:p>
          <a:p>
            <a:pPr>
              <a:lnSpc>
                <a:spcPct val="90000"/>
              </a:lnSpc>
            </a:pPr>
            <a:r>
              <a:rPr lang="en-US"/>
              <a:t>CRISIS OR LIFE STRESSORS:  JOB CHANGE, SCHOOL, DIVORCE</a:t>
            </a:r>
          </a:p>
          <a:p>
            <a:pPr>
              <a:lnSpc>
                <a:spcPct val="90000"/>
              </a:lnSpc>
            </a:pPr>
            <a:r>
              <a:rPr lang="en-US"/>
              <a:t>                                                     CRISIS; PERSONAL OR GLOBAL(9/11)</a:t>
            </a:r>
          </a:p>
          <a:p>
            <a:pPr>
              <a:lnSpc>
                <a:spcPct val="90000"/>
              </a:lnSpc>
            </a:pPr>
            <a:r>
              <a:rPr lang="en-US"/>
              <a:t>A PERSON’S RESPONSE IS DETERMINED BY (3) THINGS:</a:t>
            </a:r>
          </a:p>
          <a:p>
            <a:pPr>
              <a:lnSpc>
                <a:spcPct val="90000"/>
              </a:lnSpc>
            </a:pPr>
            <a:r>
              <a:rPr lang="en-US"/>
              <a:t>PERCEPTION OF THE CRISIS</a:t>
            </a:r>
          </a:p>
          <a:p>
            <a:pPr>
              <a:lnSpc>
                <a:spcPct val="90000"/>
              </a:lnSpc>
            </a:pPr>
            <a:r>
              <a:rPr lang="en-US"/>
              <a:t>DEGREE OF EXTERNAL RESOURCES</a:t>
            </a:r>
          </a:p>
          <a:p>
            <a:pPr>
              <a:lnSpc>
                <a:spcPct val="90000"/>
              </a:lnSpc>
            </a:pPr>
            <a:r>
              <a:rPr lang="en-US"/>
              <a:t>EXTENT OF INTERNAL RESOURCES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40675F-936F-479E-BA60-E4A050499634}" type="slidenum">
              <a:rPr lang="en-US"/>
              <a:pPr/>
              <a:t>25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03F59-731E-42B2-B402-EC32C5A9E4D4}" type="slidenum">
              <a:rPr lang="en-US"/>
              <a:pPr/>
              <a:t>30</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11B4A-0550-4D44-8740-13386EF136D9}" type="slidenum">
              <a:rPr lang="en-US"/>
              <a:pPr/>
              <a:t>32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74725" y="4560888"/>
            <a:ext cx="5365750" cy="4319587"/>
          </a:xfrm>
        </p:spPr>
        <p:txBody>
          <a:bodyPr/>
          <a:lstStyle/>
          <a:p>
            <a:r>
              <a:rPr lang="en-US" sz="1300"/>
              <a:t>There is a significant difference between the top three factors and the bottom five.  Can you figure it out?</a:t>
            </a:r>
          </a:p>
          <a:p>
            <a:r>
              <a:rPr lang="en-US" sz="1300"/>
              <a:t>People often have little control over the top three factors.  People with an external locus of control focus on these factors, while a persona with an internal locus of control will focus on the factors that they can effect.</a:t>
            </a:r>
          </a:p>
          <a:p>
            <a:r>
              <a:rPr lang="en-US" sz="1300"/>
              <a:t>One of the best ways to prepare for stress is to be in good physiological shape.  This would include an exercise program, a healthy diet, a meditation or prayer practice, and a sleep schedule that meets your needs.</a:t>
            </a:r>
          </a:p>
          <a:p>
            <a:r>
              <a:rPr lang="en-US" sz="1300"/>
              <a:t>When you are faced with a stressful situation, your motivation is a key factor in getting out of the stress.  If you focus on what you can do and you are determined to do it, then you will deal with the stress better.</a:t>
            </a:r>
          </a:p>
          <a:p>
            <a:r>
              <a:rPr lang="en-US" sz="1300"/>
              <a:t>Making sure that your work skills are sound is a great way to be prepared for stress.  If you are well informed, you will have more information and will be able to be more effective at problem-focused coping.</a:t>
            </a:r>
          </a:p>
          <a:p>
            <a:r>
              <a:rPr lang="en-US" sz="1300"/>
              <a:t>Having plenty of social support is necessary for those times when you need a shoulder to cry on or when there is nothing else that can be done.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5B585-CBB9-4C25-AB88-0E8C545914E9}" type="slidenum">
              <a:rPr lang="en-US"/>
              <a:pPr/>
              <a:t>33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74725" y="4560888"/>
            <a:ext cx="5365750" cy="4319587"/>
          </a:xfrm>
        </p:spPr>
        <p:txBody>
          <a:bodyPr/>
          <a:lstStyle/>
          <a:p>
            <a:r>
              <a:rPr lang="en-US" sz="1300"/>
              <a:t>There is a significant difference between the top three factors and the bottom five.  Can you figure it out?</a:t>
            </a:r>
          </a:p>
          <a:p>
            <a:r>
              <a:rPr lang="en-US" sz="1300"/>
              <a:t>People often have little control over the top three factors.  People with an external locus of control focus on these factors, while a persona with an internal locus of control will focus on the factors that they can effect.</a:t>
            </a:r>
          </a:p>
          <a:p>
            <a:r>
              <a:rPr lang="en-US" sz="1300"/>
              <a:t>One of the best ways to prepare for stress is to be in good physiological shape.  This would include an exercise program, a healthy diet, a meditation or prayer practice, and a sleep schedule that meets your needs.</a:t>
            </a:r>
          </a:p>
          <a:p>
            <a:r>
              <a:rPr lang="en-US" sz="1300"/>
              <a:t>When you are faced with a stressful situation, your motivation is a key factor in getting out of the stress.  If you focus on what you can do and you are determined to do it, then you will deal with the stress better.</a:t>
            </a:r>
          </a:p>
          <a:p>
            <a:r>
              <a:rPr lang="en-US" sz="1300"/>
              <a:t>Making sure that your work skills are sound is a great way to be prepared for stress.  If you are well informed, you will have more information and will be able to be more effective at problem-focused coping.</a:t>
            </a:r>
          </a:p>
          <a:p>
            <a:r>
              <a:rPr lang="en-US" sz="1300"/>
              <a:t>Having plenty of social support is necessary for those times when you need a shoulder to cry on or when there is nothing else that can be done.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36BB2-DD67-4282-832D-009E04D97892}" type="slidenum">
              <a:rPr lang="en-US"/>
              <a:pPr/>
              <a:t>4</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6C486A0-EE3C-4CF8-8713-F38FAE3D0508}" type="slidenum">
              <a:rPr lang="en-US"/>
              <a:pPr/>
              <a:t>8</a:t>
            </a:fld>
            <a:endParaRPr lang="en-US"/>
          </a:p>
        </p:txBody>
      </p:sp>
      <p:sp>
        <p:nvSpPr>
          <p:cNvPr id="53250" name="Rectangle 1026"/>
          <p:cNvSpPr>
            <a:spLocks noGrp="1" noRot="1" noChangeAspect="1" noChangeArrowheads="1" noTextEdit="1"/>
          </p:cNvSpPr>
          <p:nvPr>
            <p:ph type="sldImg"/>
          </p:nvPr>
        </p:nvSpPr>
        <p:spPr>
          <a:ln/>
        </p:spPr>
      </p:sp>
      <p:sp>
        <p:nvSpPr>
          <p:cNvPr id="53251" name="Rectangle 1027"/>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082C36F-0189-4EE9-A210-E7ED6919694F}" type="slidenum">
              <a:rPr lang="en-US"/>
              <a:pPr/>
              <a:t>9</a:t>
            </a:fld>
            <a:endParaRPr lang="en-US"/>
          </a:p>
        </p:txBody>
      </p:sp>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D9FC5A-D7BD-4785-AF98-1367A17D108A}" type="slidenum">
              <a:rPr lang="en-US"/>
              <a:pPr/>
              <a:t>10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2189BD-AF56-46E6-901F-3C1F36BCEF41}" type="slidenum">
              <a:rPr lang="en-US"/>
              <a:pPr/>
              <a:t>11</a:t>
            </a:fld>
            <a:endParaRPr lang="en-US"/>
          </a:p>
        </p:txBody>
      </p:sp>
      <p:sp>
        <p:nvSpPr>
          <p:cNvPr id="56322"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6EBFF3F-5AEA-4563-BD2E-0AC8ED8D485C}" type="slidenum">
              <a:rPr lang="en-US"/>
              <a:pPr/>
              <a:t>12</a:t>
            </a:fld>
            <a:endParaRPr lang="en-US"/>
          </a:p>
        </p:txBody>
      </p:sp>
      <p:sp>
        <p:nvSpPr>
          <p:cNvPr id="57346" name="Rectangle 1026"/>
          <p:cNvSpPr>
            <a:spLocks noGrp="1" noRot="1" noChangeAspect="1" noChangeArrowheads="1" noTextEdit="1"/>
          </p:cNvSpPr>
          <p:nvPr>
            <p:ph type="sldImg"/>
          </p:nvPr>
        </p:nvSpPr>
        <p:spPr>
          <a:ln/>
        </p:spPr>
      </p:sp>
      <p:sp>
        <p:nvSpPr>
          <p:cNvPr id="57347" name="Rectangle 1027"/>
          <p:cNvSpPr>
            <a:spLocks noGrp="1" noChangeArrowheads="1"/>
          </p:cNvSpPr>
          <p:nvPr>
            <p:ph type="body" idx="1"/>
          </p:nvPr>
        </p:nvSpPr>
        <p:spPr/>
        <p:txBody>
          <a:bodyPr/>
          <a:lstStyle/>
          <a:p>
            <a:pPr>
              <a:buFontTx/>
              <a:buChar cha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DF112-078A-4BC2-9C1A-BBAF432800AC}" type="slidenum">
              <a:rPr lang="en-US"/>
              <a:pPr/>
              <a:t>13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F96F6F-47C7-488D-AE2D-B0AAE98E12BE}" type="slidenum">
              <a:rPr lang="en-US"/>
              <a:pPr/>
              <a:t>15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5CC7F-5F29-4DAF-83E2-68D0E8C91A17}" type="slidenum">
              <a:rPr lang="en-US" smtClean="0"/>
              <a:pPr/>
              <a:t>‹#›</a:t>
            </a:fld>
            <a:endParaRPr lang="en-US"/>
          </a:p>
        </p:txBody>
      </p:sp>
    </p:spTree>
    <p:extLst>
      <p:ext uri="{BB962C8B-B14F-4D97-AF65-F5344CB8AC3E}">
        <p14:creationId xmlns:p14="http://schemas.microsoft.com/office/powerpoint/2010/main" xmlns="" val="210642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45845530"/>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F15CC7F-5F29-4DAF-83E2-68D0E8C91A17}"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335485159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F15CC7F-5F29-4DAF-83E2-68D0E8C91A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6232-4B90-4670-A6D9-7857936219A3}"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089075780"/>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1146232-4B90-4670-A6D9-7857936219A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F15CC7F-5F29-4DAF-83E2-68D0E8C91A1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3171743746"/>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AD603867-2EAB-41C2-98A4-B57A72E88578}"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38512BE-A484-415C-AC9B-30E86A77943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02F6B77F-AAF1-4C6C-ADE0-6EFCBE153E08}"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FE0EA305-A025-4E2E-B76B-4867232994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1146232-4B90-4670-A6D9-7857936219A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6232-4B90-4670-A6D9-7857936219A3}"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39460751"/>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F15CC7F-5F29-4DAF-83E2-68D0E8C91A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4CDD1409-8ABB-48DA-9835-35BB683FD16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D603867-2EAB-41C2-98A4-B57A72E885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8E5081D4-31A6-4D4F-83B5-ADAE3DB363C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FE0EA305-A025-4E2E-B76B-48672329942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51146232-4B90-4670-A6D9-7857936219A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hf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591760546"/>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F15CC7F-5F29-4DAF-83E2-68D0E8C91A17}" type="slidenum">
              <a:rPr lang="en-US" smtClean="0"/>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938512BE-A484-415C-AC9B-30E86A77943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E5081D4-31A6-4D4F-83B5-ADAE3DB363C6}" type="slidenum">
              <a:rPr lang="en-US" smtClean="0"/>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extLst>
      <p:ext uri="{BB962C8B-B14F-4D97-AF65-F5344CB8AC3E}">
        <p14:creationId xmlns:p14="http://schemas.microsoft.com/office/powerpoint/2010/main" xmlns="" val="4204818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extLst>
      <p:ext uri="{BB962C8B-B14F-4D97-AF65-F5344CB8AC3E}">
        <p14:creationId xmlns:p14="http://schemas.microsoft.com/office/powerpoint/2010/main" xmlns="" val="56291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511228" y="787783"/>
            <a:ext cx="584978" cy="365125"/>
          </a:xfrm>
        </p:spPr>
        <p:txBody>
          <a:bodyPr/>
          <a:lstStyle/>
          <a:p>
            <a:fld id="{B4CA0CDA-FD0A-41C9-A47A-AF6A3211BA49}" type="slidenum">
              <a:rPr lang="en-US" smtClean="0"/>
              <a:pPr/>
              <a:t>‹#›</a:t>
            </a:fld>
            <a:endParaRPr lang="en-US"/>
          </a:p>
        </p:txBody>
      </p:sp>
    </p:spTree>
    <p:extLst>
      <p:ext uri="{BB962C8B-B14F-4D97-AF65-F5344CB8AC3E}">
        <p14:creationId xmlns:p14="http://schemas.microsoft.com/office/powerpoint/2010/main" xmlns="" val="3527882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F15CC7F-5F29-4DAF-83E2-68D0E8C91A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extLst>
      <p:ext uri="{BB962C8B-B14F-4D97-AF65-F5344CB8AC3E}">
        <p14:creationId xmlns:p14="http://schemas.microsoft.com/office/powerpoint/2010/main" xmlns="" val="3058559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4CDD1409-8ABB-48DA-9835-35BB683FD16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D603867-2EAB-41C2-98A4-B57A72E885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8E5081D4-31A6-4D4F-83B5-ADAE3DB363C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FE0EA305-A025-4E2E-B76B-48672329942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51146232-4B90-4670-A6D9-7857936219A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extLst>
      <p:ext uri="{BB962C8B-B14F-4D97-AF65-F5344CB8AC3E}">
        <p14:creationId xmlns:p14="http://schemas.microsoft.com/office/powerpoint/2010/main" xmlns="" val="514383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F15CC7F-5F29-4DAF-83E2-68D0E8C91A1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146232-4B90-4670-A6D9-7857936219A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46312912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F15CC7F-5F29-4DAF-83E2-68D0E8C91A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DD1409-8ABB-48DA-9835-35BB683FD16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D603867-2EAB-41C2-98A4-B57A72E8857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51146232-4B90-4670-A6D9-7857936219A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938512BE-A484-415C-AC9B-30E86A77943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E5081D4-31A6-4D4F-83B5-ADAE3DB363C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2F6B77F-AAF1-4C6C-ADE0-6EFCBE153E08}"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E0EA305-A025-4E2E-B76B-48672329942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1146232-4B90-4670-A6D9-7857936219A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extLst>
      <p:ext uri="{BB962C8B-B14F-4D97-AF65-F5344CB8AC3E}">
        <p14:creationId xmlns:p14="http://schemas.microsoft.com/office/powerpoint/2010/main" xmlns="" val="81234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18EC3D4-B004-4898-9EA2-EAB1FBAFD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F15CC7F-5F29-4DAF-83E2-68D0E8C91A1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938512BE-A484-415C-AC9B-30E86A77943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8E5081D4-31A6-4D4F-83B5-ADAE3DB363C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extLst>
      <p:ext uri="{BB962C8B-B14F-4D97-AF65-F5344CB8AC3E}">
        <p14:creationId xmlns:p14="http://schemas.microsoft.com/office/powerpoint/2010/main" xmlns="" val="2386774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F15CC7F-5F29-4DAF-83E2-68D0E8C91A1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D603867-2EAB-41C2-98A4-B57A72E885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extLst>
      <p:ext uri="{BB962C8B-B14F-4D97-AF65-F5344CB8AC3E}">
        <p14:creationId xmlns:p14="http://schemas.microsoft.com/office/powerpoint/2010/main" xmlns="" val="237698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F15CC7F-5F29-4DAF-83E2-68D0E8C91A17}"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extLst>
      <p:ext uri="{BB962C8B-B14F-4D97-AF65-F5344CB8AC3E}">
        <p14:creationId xmlns:p14="http://schemas.microsoft.com/office/powerpoint/2010/main" xmlns="" val="25451135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F15CC7F-5F29-4DAF-83E2-68D0E8C91A17}"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512BE-A484-415C-AC9B-30E86A7794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2145779156"/>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081D4-31A6-4D4F-83B5-ADAE3DB363C6}"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6B77F-AAF1-4C6C-ADE0-6EFCBE153E08}"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A305-A025-4E2E-B76B-486723299421}"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C480B-49A9-445F-9F37-73A84DE0FE58}"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C3D4-B004-4898-9EA2-EAB1FBAFD47B}"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F15CC7F-5F29-4DAF-83E2-68D0E8C91A17}"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D1409-8ABB-48DA-9835-35BB683FD164}"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603867-2EAB-41C2-98A4-B57A72E88578}"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46232-4B90-4670-A6D9-7857936219A3}" type="slidenum">
              <a:rPr lang="en-US" smtClean="0"/>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2.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3.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51146232-4B90-4670-A6D9-7857936219A3}" type="slidenum">
              <a:rPr lang="en-US" smtClean="0"/>
              <a:pPr/>
              <a:t>‹#›</a:t>
            </a:fld>
            <a:endParaRPr lang="en-US"/>
          </a:p>
        </p:txBody>
      </p:sp>
    </p:spTree>
    <p:extLst>
      <p:ext uri="{BB962C8B-B14F-4D97-AF65-F5344CB8AC3E}">
        <p14:creationId xmlns:p14="http://schemas.microsoft.com/office/powerpoint/2010/main" xmlns="" val="40440954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146232-4B90-4670-A6D9-7857936219A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1146232-4B90-4670-A6D9-7857936219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1146232-4B90-4670-A6D9-7857936219A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1146232-4B90-4670-A6D9-7857936219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9.xml"/><Relationship Id="rId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8.xml"/><Relationship Id="rId1" Type="http://schemas.openxmlformats.org/officeDocument/2006/relationships/themeOverride" Target="../theme/themeOverride2.xml"/><Relationship Id="rId5" Type="http://schemas.openxmlformats.org/officeDocument/2006/relationships/image" Target="../media/image24.wmf"/><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53.xml"/><Relationship Id="rId5" Type="http://schemas.openxmlformats.org/officeDocument/2006/relationships/image" Target="../media/image27.jpeg"/><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0.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diagramDrawing" Target="../diagrams/drawing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verywellmind.com/psychology-basics-4157186" TargetMode="External"/><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4.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19.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5.xml"/><Relationship Id="rId1" Type="http://schemas.openxmlformats.org/officeDocument/2006/relationships/themeOverride" Target="../theme/themeOverride1.xml"/><Relationship Id="rId5" Type="http://schemas.openxmlformats.org/officeDocument/2006/relationships/image" Target="../media/image20.png"/><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6.xml"/><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A4DA6-0989-4884-A2FE-746235D221ED}"/>
              </a:ext>
            </a:extLst>
          </p:cNvPr>
          <p:cNvSpPr>
            <a:spLocks noGrp="1"/>
          </p:cNvSpPr>
          <p:nvPr>
            <p:ph type="title"/>
          </p:nvPr>
        </p:nvSpPr>
        <p:spPr>
          <a:xfrm>
            <a:off x="2071670" y="785794"/>
            <a:ext cx="5643602" cy="1102365"/>
          </a:xfrm>
          <a:noFill/>
          <a:ln>
            <a:noFill/>
          </a:ln>
        </p:spPr>
        <p:style>
          <a:lnRef idx="3">
            <a:schemeClr val="lt1"/>
          </a:lnRef>
          <a:fillRef idx="1">
            <a:schemeClr val="accent3"/>
          </a:fillRef>
          <a:effectRef idx="1">
            <a:schemeClr val="accent3"/>
          </a:effectRef>
          <a:fontRef idx="minor">
            <a:schemeClr val="lt1"/>
          </a:fontRef>
        </p:style>
        <p:txBody>
          <a:bodyPr>
            <a:noAutofit/>
          </a:bodyPr>
          <a:lstStyle/>
          <a:p>
            <a:pPr algn="ctr"/>
            <a:r>
              <a:rPr lang="en-MY" sz="3200" dirty="0">
                <a:solidFill>
                  <a:schemeClr val="tx1"/>
                </a:solidFill>
                <a:latin typeface="Berlin Sans FB Demi" pitchFamily="34" charset="0"/>
              </a:rPr>
              <a:t>FEM 3105</a:t>
            </a:r>
            <a:br>
              <a:rPr lang="en-MY" sz="3200" dirty="0">
                <a:solidFill>
                  <a:schemeClr val="tx1"/>
                </a:solidFill>
                <a:latin typeface="Berlin Sans FB Demi" pitchFamily="34" charset="0"/>
              </a:rPr>
            </a:br>
            <a:r>
              <a:rPr lang="en-MY" sz="3200" dirty="0">
                <a:solidFill>
                  <a:schemeClr val="tx1"/>
                </a:solidFill>
                <a:latin typeface="Berlin Sans FB Demi" pitchFamily="34" charset="0"/>
              </a:rPr>
              <a:t>STRESS AND </a:t>
            </a:r>
            <a:r>
              <a:rPr lang="en-MY" sz="3200" dirty="0" smtClean="0">
                <a:solidFill>
                  <a:schemeClr val="tx1"/>
                </a:solidFill>
                <a:latin typeface="Berlin Sans FB Demi" pitchFamily="34" charset="0"/>
              </a:rPr>
              <a:t>COPING</a:t>
            </a:r>
            <a:endParaRPr lang="en-MY" sz="3200" dirty="0">
              <a:solidFill>
                <a:schemeClr val="tx1"/>
              </a:solidFill>
              <a:latin typeface="Berlin Sans FB Demi" pitchFamily="34" charset="0"/>
            </a:endParaRPr>
          </a:p>
        </p:txBody>
      </p:sp>
      <p:sp>
        <p:nvSpPr>
          <p:cNvPr id="6" name="Rectangle 2"/>
          <p:cNvSpPr>
            <a:spLocks noGrp="1" noChangeArrowheads="1"/>
          </p:cNvSpPr>
          <p:nvPr>
            <p:ph type="body" idx="1"/>
          </p:nvPr>
        </p:nvSpPr>
        <p:spPr>
          <a:xfrm>
            <a:off x="2214546" y="2143116"/>
            <a:ext cx="5643602" cy="2343436"/>
          </a:xfrm>
          <a:ln/>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3600" b="1" dirty="0" smtClean="0">
                <a:solidFill>
                  <a:schemeClr val="tx1"/>
                </a:solidFill>
                <a:latin typeface="Berlin Sans FB Demi" pitchFamily="34" charset="0"/>
              </a:rPr>
              <a:t>WEEK 4</a:t>
            </a:r>
          </a:p>
          <a:p>
            <a:pPr algn="ctr"/>
            <a:r>
              <a:rPr lang="en-US" sz="3600" b="1" dirty="0" smtClean="0">
                <a:solidFill>
                  <a:schemeClr val="tx1"/>
                </a:solidFill>
                <a:latin typeface="Berlin Sans FB Demi" pitchFamily="34" charset="0"/>
              </a:rPr>
              <a:t>FACTORS </a:t>
            </a:r>
            <a:r>
              <a:rPr lang="en-US" sz="3600" b="1" dirty="0">
                <a:solidFill>
                  <a:schemeClr val="tx1"/>
                </a:solidFill>
                <a:latin typeface="Berlin Sans FB Demi" pitchFamily="34" charset="0"/>
              </a:rPr>
              <a:t>INFLUENCING STRESS TOLERANCE: PERSONAL</a:t>
            </a:r>
          </a:p>
        </p:txBody>
      </p:sp>
      <p:pic>
        <p:nvPicPr>
          <p:cNvPr id="8" name="Picture 7" descr="unnamed.jpg"/>
          <p:cNvPicPr>
            <a:picLocks noChangeAspect="1"/>
          </p:cNvPicPr>
          <p:nvPr/>
        </p:nvPicPr>
        <p:blipFill>
          <a:blip r:embed="rId2"/>
          <a:stretch>
            <a:fillRect/>
          </a:stretch>
        </p:blipFill>
        <p:spPr>
          <a:xfrm>
            <a:off x="3428992" y="4857760"/>
            <a:ext cx="3429024" cy="159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9499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Rot="1" noChangeArrowheads="1"/>
          </p:cNvSpPr>
          <p:nvPr>
            <p:ph type="title"/>
          </p:nvPr>
        </p:nvSpPr>
        <p:spPr>
          <a:xfrm>
            <a:off x="642910" y="1071546"/>
            <a:ext cx="4119562" cy="898514"/>
          </a:xfrm>
        </p:spPr>
        <p:txBody>
          <a:bodyPr>
            <a:noAutofit/>
          </a:bodyPr>
          <a:lstStyle/>
          <a:p>
            <a:r>
              <a:rPr lang="en-US" sz="4000" dirty="0" smtClean="0">
                <a:effectLst/>
                <a:latin typeface="Berlin Sans FB Demi" pitchFamily="34" charset="0"/>
              </a:rPr>
              <a:t>KUBLER-ROSS</a:t>
            </a:r>
            <a:endParaRPr lang="en-US" sz="4000" dirty="0">
              <a:effectLst/>
              <a:latin typeface="Berlin Sans FB Demi" pitchFamily="34" charset="0"/>
            </a:endParaRPr>
          </a:p>
        </p:txBody>
      </p:sp>
      <p:pic>
        <p:nvPicPr>
          <p:cNvPr id="10249" name="Picture 9" descr="eross"/>
          <p:cNvPicPr>
            <a:picLocks noChangeAspect="1" noChangeArrowheads="1"/>
          </p:cNvPicPr>
          <p:nvPr/>
        </p:nvPicPr>
        <p:blipFill>
          <a:blip r:embed="rId3" cstate="print"/>
          <a:srcRect/>
          <a:stretch>
            <a:fillRect/>
          </a:stretch>
        </p:blipFill>
        <p:spPr bwMode="auto">
          <a:xfrm>
            <a:off x="1071538" y="2000240"/>
            <a:ext cx="2064136" cy="2662246"/>
          </a:xfrm>
          <a:prstGeom prst="rect">
            <a:avLst/>
          </a:prstGeom>
          <a:noFill/>
        </p:spPr>
      </p:pic>
      <p:pic>
        <p:nvPicPr>
          <p:cNvPr id="10252" name="Picture 12" descr="DD00752_"/>
          <p:cNvPicPr>
            <a:picLocks noChangeAspect="1" noChangeArrowheads="1"/>
          </p:cNvPicPr>
          <p:nvPr/>
        </p:nvPicPr>
        <p:blipFill>
          <a:blip r:embed="rId4" cstate="print"/>
          <a:srcRect/>
          <a:stretch>
            <a:fillRect/>
          </a:stretch>
        </p:blipFill>
        <p:spPr bwMode="auto">
          <a:xfrm rot="5623257">
            <a:off x="4010375" y="1138878"/>
            <a:ext cx="4487863" cy="4797989"/>
          </a:xfrm>
          <a:prstGeom prst="rect">
            <a:avLst/>
          </a:prstGeom>
          <a:noFill/>
        </p:spPr>
      </p:pic>
      <p:sp>
        <p:nvSpPr>
          <p:cNvPr id="10253" name="Text Box 13"/>
          <p:cNvSpPr txBox="1">
            <a:spLocks noChangeArrowheads="1"/>
          </p:cNvSpPr>
          <p:nvPr/>
        </p:nvSpPr>
        <p:spPr bwMode="auto">
          <a:xfrm>
            <a:off x="5357818" y="2285992"/>
            <a:ext cx="2643206" cy="2640723"/>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60000"/>
              <a:buFont typeface="Wingdings" pitchFamily="2" charset="2"/>
              <a:buNone/>
            </a:pPr>
            <a:r>
              <a:rPr lang="en-US" b="1" dirty="0">
                <a:latin typeface="Cambria Math" pitchFamily="18" charset="0"/>
                <a:ea typeface="Cambria Math" pitchFamily="18" charset="0"/>
              </a:rPr>
              <a:t>The stages of handling </a:t>
            </a:r>
          </a:p>
          <a:p>
            <a:pPr eaLnBrk="1" hangingPunct="1">
              <a:spcBef>
                <a:spcPct val="20000"/>
              </a:spcBef>
              <a:buClr>
                <a:schemeClr val="hlink"/>
              </a:buClr>
              <a:buSzPct val="60000"/>
              <a:buFont typeface="Wingdings" pitchFamily="2" charset="2"/>
              <a:buNone/>
            </a:pPr>
            <a:r>
              <a:rPr lang="en-US" b="1" dirty="0">
                <a:solidFill>
                  <a:srgbClr val="FF0000"/>
                </a:solidFill>
                <a:latin typeface="Cambria Math" pitchFamily="18" charset="0"/>
                <a:ea typeface="Cambria Math" pitchFamily="18" charset="0"/>
              </a:rPr>
              <a:t>unmet expectations </a:t>
            </a:r>
            <a:r>
              <a:rPr lang="en-US" b="1" dirty="0">
                <a:latin typeface="Cambria Math" pitchFamily="18" charset="0"/>
                <a:ea typeface="Cambria Math" pitchFamily="18" charset="0"/>
              </a:rPr>
              <a:t>are </a:t>
            </a:r>
          </a:p>
          <a:p>
            <a:pPr eaLnBrk="1" hangingPunct="1">
              <a:spcBef>
                <a:spcPct val="20000"/>
              </a:spcBef>
              <a:buClr>
                <a:schemeClr val="hlink"/>
              </a:buClr>
              <a:buSzPct val="60000"/>
              <a:buFont typeface="Wingdings" pitchFamily="2" charset="2"/>
              <a:buNone/>
            </a:pPr>
            <a:r>
              <a:rPr lang="en-US" b="1" dirty="0">
                <a:latin typeface="Cambria Math" pitchFamily="18" charset="0"/>
                <a:ea typeface="Cambria Math" pitchFamily="18" charset="0"/>
              </a:rPr>
              <a:t>similar to the stages of </a:t>
            </a:r>
          </a:p>
          <a:p>
            <a:pPr eaLnBrk="1" hangingPunct="1">
              <a:spcBef>
                <a:spcPct val="20000"/>
              </a:spcBef>
              <a:buClr>
                <a:schemeClr val="hlink"/>
              </a:buClr>
              <a:buSzPct val="60000"/>
              <a:buFont typeface="Wingdings" pitchFamily="2" charset="2"/>
              <a:buNone/>
            </a:pPr>
            <a:r>
              <a:rPr lang="en-US" b="1" dirty="0">
                <a:solidFill>
                  <a:srgbClr val="FF0000"/>
                </a:solidFill>
                <a:latin typeface="Cambria Math" pitchFamily="18" charset="0"/>
                <a:ea typeface="Cambria Math" pitchFamily="18" charset="0"/>
              </a:rPr>
              <a:t>dying: denial, anger, </a:t>
            </a:r>
          </a:p>
          <a:p>
            <a:pPr eaLnBrk="1" hangingPunct="1">
              <a:spcBef>
                <a:spcPct val="20000"/>
              </a:spcBef>
              <a:buClr>
                <a:schemeClr val="hlink"/>
              </a:buClr>
              <a:buSzPct val="60000"/>
              <a:buFont typeface="Wingdings" pitchFamily="2" charset="2"/>
              <a:buNone/>
            </a:pPr>
            <a:r>
              <a:rPr lang="en-US" b="1" dirty="0">
                <a:solidFill>
                  <a:srgbClr val="FF0000"/>
                </a:solidFill>
                <a:latin typeface="Cambria Math" pitchFamily="18" charset="0"/>
                <a:ea typeface="Cambria Math" pitchFamily="18" charset="0"/>
              </a:rPr>
              <a:t>bargaining, depression</a:t>
            </a:r>
            <a:r>
              <a:rPr lang="en-US" b="1" dirty="0">
                <a:latin typeface="Cambria Math" pitchFamily="18" charset="0"/>
                <a:ea typeface="Cambria Math" pitchFamily="18" charset="0"/>
              </a:rPr>
              <a:t>, </a:t>
            </a:r>
          </a:p>
          <a:p>
            <a:pPr eaLnBrk="1" hangingPunct="1">
              <a:spcBef>
                <a:spcPct val="20000"/>
              </a:spcBef>
              <a:buClr>
                <a:schemeClr val="hlink"/>
              </a:buClr>
              <a:buSzPct val="60000"/>
              <a:buFont typeface="Wingdings" pitchFamily="2" charset="2"/>
              <a:buNone/>
            </a:pPr>
            <a:r>
              <a:rPr lang="en-US" b="1" dirty="0">
                <a:latin typeface="Cambria Math" pitchFamily="18" charset="0"/>
                <a:ea typeface="Cambria Math" pitchFamily="18" charset="0"/>
              </a:rPr>
              <a:t>and finally </a:t>
            </a:r>
            <a:r>
              <a:rPr lang="en-US" b="1" dirty="0">
                <a:solidFill>
                  <a:srgbClr val="FF0000"/>
                </a:solidFill>
                <a:latin typeface="Cambria Math" pitchFamily="18" charset="0"/>
                <a:ea typeface="Cambria Math" pitchFamily="18" charset="0"/>
              </a:rPr>
              <a:t>acceptance.</a:t>
            </a:r>
            <a:r>
              <a:rPr lang="en-US" b="1" dirty="0">
                <a:latin typeface="Cambria Math" pitchFamily="18" charset="0"/>
                <a:ea typeface="Cambria Math" pitchFamily="18" charset="0"/>
              </a:rPr>
              <a:t> </a:t>
            </a:r>
          </a:p>
          <a:p>
            <a:pPr eaLnBrk="1" hangingPunct="1">
              <a:spcBef>
                <a:spcPct val="20000"/>
              </a:spcBef>
              <a:buClr>
                <a:schemeClr val="hlink"/>
              </a:buClr>
              <a:buSzPct val="60000"/>
              <a:buFont typeface="Wingdings" pitchFamily="2" charset="2"/>
              <a:buNone/>
            </a:pPr>
            <a:endParaRPr lang="en-US" b="1" dirty="0">
              <a:latin typeface="Cambria Math" pitchFamily="18" charset="0"/>
              <a:ea typeface="Cambria Math" pitchFamily="18" charset="0"/>
            </a:endParaRPr>
          </a:p>
          <a:p>
            <a:pPr eaLnBrk="1" hangingPunct="1"/>
            <a:endParaRPr lang="en-US" b="1" dirty="0">
              <a:latin typeface="Cambria Math" pitchFamily="18" charset="0"/>
              <a:ea typeface="Cambria Math"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5786446" y="1142984"/>
            <a:ext cx="2438400" cy="1143000"/>
          </a:xfrm>
        </p:spPr>
        <p:txBody>
          <a:bodyPr>
            <a:noAutofit/>
          </a:bodyPr>
          <a:lstStyle/>
          <a:p>
            <a:r>
              <a:rPr lang="en-US" sz="4000" dirty="0" smtClean="0">
                <a:solidFill>
                  <a:schemeClr val="tx1"/>
                </a:solidFill>
                <a:effectLst/>
                <a:latin typeface="Berlin Sans FB Demi" pitchFamily="34" charset="0"/>
              </a:rPr>
              <a:t>FRANKL</a:t>
            </a:r>
            <a:endParaRPr lang="en-US" sz="4000" dirty="0">
              <a:solidFill>
                <a:schemeClr val="tx1"/>
              </a:solidFill>
              <a:effectLst/>
              <a:latin typeface="Berlin Sans FB Demi" pitchFamily="34" charset="0"/>
            </a:endParaRPr>
          </a:p>
        </p:txBody>
      </p:sp>
      <p:sp>
        <p:nvSpPr>
          <p:cNvPr id="6" name="Slide Number Placeholder 5"/>
          <p:cNvSpPr>
            <a:spLocks noGrp="1"/>
          </p:cNvSpPr>
          <p:nvPr>
            <p:ph type="sldNum" sz="quarter" idx="12"/>
          </p:nvPr>
        </p:nvSpPr>
        <p:spPr/>
        <p:txBody>
          <a:bodyPr/>
          <a:lstStyle/>
          <a:p>
            <a:fld id="{CFCC9FFD-9E48-407F-B9DC-45A9C284AAEA}" type="slidenum">
              <a:rPr lang="en-US"/>
              <a:pPr/>
              <a:t>11</a:t>
            </a:fld>
            <a:endParaRPr lang="en-US"/>
          </a:p>
        </p:txBody>
      </p:sp>
      <p:pic>
        <p:nvPicPr>
          <p:cNvPr id="40964" name="Picture 4" descr="frankl"/>
          <p:cNvPicPr>
            <a:picLocks noChangeAspect="1" noChangeArrowheads="1"/>
          </p:cNvPicPr>
          <p:nvPr/>
        </p:nvPicPr>
        <p:blipFill>
          <a:blip r:embed="rId4" cstate="print"/>
          <a:srcRect/>
          <a:stretch>
            <a:fillRect/>
          </a:stretch>
        </p:blipFill>
        <p:spPr bwMode="auto">
          <a:xfrm>
            <a:off x="5786446" y="2357430"/>
            <a:ext cx="2112171" cy="2816228"/>
          </a:xfrm>
          <a:prstGeom prst="rect">
            <a:avLst/>
          </a:prstGeom>
          <a:noFill/>
        </p:spPr>
      </p:pic>
      <p:pic>
        <p:nvPicPr>
          <p:cNvPr id="40965" name="Picture 5" descr="DD00753_"/>
          <p:cNvPicPr>
            <a:picLocks noChangeAspect="1" noChangeArrowheads="1"/>
          </p:cNvPicPr>
          <p:nvPr/>
        </p:nvPicPr>
        <p:blipFill>
          <a:blip r:embed="rId5" cstate="print"/>
          <a:srcRect/>
          <a:stretch>
            <a:fillRect/>
          </a:stretch>
        </p:blipFill>
        <p:spPr bwMode="auto">
          <a:xfrm rot="15971823">
            <a:off x="1232404" y="1267404"/>
            <a:ext cx="4134271" cy="4763791"/>
          </a:xfrm>
          <a:prstGeom prst="rect">
            <a:avLst/>
          </a:prstGeom>
          <a:noFill/>
        </p:spPr>
      </p:pic>
      <p:sp>
        <p:nvSpPr>
          <p:cNvPr id="40966" name="Text Box 6"/>
          <p:cNvSpPr txBox="1">
            <a:spLocks noChangeArrowheads="1"/>
          </p:cNvSpPr>
          <p:nvPr/>
        </p:nvSpPr>
        <p:spPr bwMode="auto">
          <a:xfrm>
            <a:off x="1857356" y="2714620"/>
            <a:ext cx="2286016" cy="1938992"/>
          </a:xfrm>
          <a:prstGeom prst="rect">
            <a:avLst/>
          </a:prstGeom>
          <a:noFill/>
          <a:ln w="9525">
            <a:noFill/>
            <a:miter lim="800000"/>
            <a:headEnd/>
            <a:tailEnd/>
          </a:ln>
          <a:effectLst/>
        </p:spPr>
        <p:txBody>
          <a:bodyPr wrap="square">
            <a:spAutoFit/>
          </a:bodyPr>
          <a:lstStyle/>
          <a:p>
            <a:pPr eaLnBrk="1" hangingPunct="1"/>
            <a:r>
              <a:rPr lang="en-US" sz="2000" b="1" dirty="0">
                <a:latin typeface="Cambria Math" pitchFamily="18" charset="0"/>
                <a:ea typeface="Cambria Math" pitchFamily="18" charset="0"/>
              </a:rPr>
              <a:t>Stress can arise from the </a:t>
            </a:r>
          </a:p>
          <a:p>
            <a:pPr eaLnBrk="1" hangingPunct="1"/>
            <a:r>
              <a:rPr lang="en-US" sz="2000" b="1" dirty="0">
                <a:solidFill>
                  <a:srgbClr val="FF0000"/>
                </a:solidFill>
                <a:latin typeface="Cambria Math" pitchFamily="18" charset="0"/>
                <a:ea typeface="Cambria Math" pitchFamily="18" charset="0"/>
              </a:rPr>
              <a:t>failure to make meaning </a:t>
            </a:r>
          </a:p>
          <a:p>
            <a:pPr eaLnBrk="1" hangingPunct="1"/>
            <a:r>
              <a:rPr lang="en-US" sz="2000" b="1" dirty="0">
                <a:solidFill>
                  <a:srgbClr val="FF0000"/>
                </a:solidFill>
                <a:latin typeface="Cambria Math" pitchFamily="18" charset="0"/>
                <a:ea typeface="Cambria Math" pitchFamily="18" charset="0"/>
              </a:rPr>
              <a:t>out of life and suffering.</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14282" y="500042"/>
            <a:ext cx="7715304" cy="1143000"/>
          </a:xfrm>
        </p:spPr>
        <p:txBody>
          <a:bodyPr>
            <a:noAutofit/>
          </a:bodyPr>
          <a:lstStyle/>
          <a:p>
            <a:r>
              <a:rPr lang="en-MY" dirty="0" smtClean="0">
                <a:latin typeface="Berlin Sans FB Demi" pitchFamily="34" charset="0"/>
              </a:rPr>
              <a:t>MASLOW'S HIERARCHY OF NEEDS</a:t>
            </a:r>
            <a:endParaRPr lang="en-MY" dirty="0">
              <a:latin typeface="Berlin Sans FB Demi" pitchFamily="34" charset="0"/>
            </a:endParaRPr>
          </a:p>
        </p:txBody>
      </p:sp>
      <p:sp>
        <p:nvSpPr>
          <p:cNvPr id="8" name="Slide Number Placeholder 5"/>
          <p:cNvSpPr>
            <a:spLocks noGrp="1"/>
          </p:cNvSpPr>
          <p:nvPr>
            <p:ph type="sldNum" sz="quarter" idx="12"/>
          </p:nvPr>
        </p:nvSpPr>
        <p:spPr/>
        <p:txBody>
          <a:bodyPr/>
          <a:lstStyle/>
          <a:p>
            <a:fld id="{96E774C8-E644-4406-839B-1FB5F7D7F564}" type="slidenum">
              <a:rPr lang="en-US"/>
              <a:pPr/>
              <a:t>12</a:t>
            </a:fld>
            <a:endParaRPr lang="en-US"/>
          </a:p>
        </p:txBody>
      </p:sp>
      <p:pic>
        <p:nvPicPr>
          <p:cNvPr id="19464" name="Picture 8" descr="maslow"/>
          <p:cNvPicPr>
            <a:picLocks noChangeAspect="1" noChangeArrowheads="1"/>
          </p:cNvPicPr>
          <p:nvPr/>
        </p:nvPicPr>
        <p:blipFill>
          <a:blip r:embed="rId3" cstate="print"/>
          <a:srcRect/>
          <a:stretch>
            <a:fillRect/>
          </a:stretch>
        </p:blipFill>
        <p:spPr bwMode="auto">
          <a:xfrm>
            <a:off x="6643702" y="3643314"/>
            <a:ext cx="2398718" cy="2867028"/>
          </a:xfrm>
          <a:prstGeom prst="rect">
            <a:avLst/>
          </a:prstGeom>
          <a:noFill/>
        </p:spPr>
      </p:pic>
      <p:pic>
        <p:nvPicPr>
          <p:cNvPr id="19465" name="Picture 9" descr="j0255288"/>
          <p:cNvPicPr>
            <a:picLocks noChangeAspect="1" noChangeArrowheads="1"/>
          </p:cNvPicPr>
          <p:nvPr/>
        </p:nvPicPr>
        <p:blipFill>
          <a:blip r:embed="rId4" cstate="print"/>
          <a:srcRect/>
          <a:stretch>
            <a:fillRect/>
          </a:stretch>
        </p:blipFill>
        <p:spPr bwMode="auto">
          <a:xfrm>
            <a:off x="5837812" y="1285860"/>
            <a:ext cx="3306188" cy="2357454"/>
          </a:xfrm>
          <a:prstGeom prst="rect">
            <a:avLst/>
          </a:prstGeom>
          <a:noFill/>
        </p:spPr>
      </p:pic>
      <p:sp>
        <p:nvSpPr>
          <p:cNvPr id="19467" name="Text Box 11"/>
          <p:cNvSpPr txBox="1">
            <a:spLocks noChangeArrowheads="1"/>
          </p:cNvSpPr>
          <p:nvPr/>
        </p:nvSpPr>
        <p:spPr bwMode="auto">
          <a:xfrm>
            <a:off x="6143636" y="1571612"/>
            <a:ext cx="2771796" cy="1323439"/>
          </a:xfrm>
          <a:prstGeom prst="rect">
            <a:avLst/>
          </a:prstGeom>
          <a:noFill/>
          <a:ln w="9525">
            <a:noFill/>
            <a:miter lim="800000"/>
            <a:headEnd/>
            <a:tailEnd/>
          </a:ln>
          <a:effectLst/>
        </p:spPr>
        <p:txBody>
          <a:bodyPr wrap="square">
            <a:spAutoFit/>
          </a:bodyPr>
          <a:lstStyle/>
          <a:p>
            <a:pPr eaLnBrk="1" hangingPunct="1"/>
            <a:r>
              <a:rPr lang="en-US" sz="1600" dirty="0">
                <a:latin typeface="Berlin Sans FB Demi" pitchFamily="34" charset="0"/>
              </a:rPr>
              <a:t>Look to my hierarchy of </a:t>
            </a:r>
            <a:r>
              <a:rPr lang="en-US" sz="1600" dirty="0" smtClean="0">
                <a:latin typeface="Berlin Sans FB Demi" pitchFamily="34" charset="0"/>
              </a:rPr>
              <a:t>Needs</a:t>
            </a:r>
            <a:r>
              <a:rPr lang="en-US" sz="1600" dirty="0">
                <a:latin typeface="Berlin Sans FB Demi" pitchFamily="34" charset="0"/>
              </a:rPr>
              <a:t>.  Stress occurs when </a:t>
            </a:r>
            <a:r>
              <a:rPr lang="en-US" sz="1600" dirty="0" smtClean="0">
                <a:latin typeface="Berlin Sans FB Demi" pitchFamily="34" charset="0"/>
              </a:rPr>
              <a:t>lower </a:t>
            </a:r>
            <a:r>
              <a:rPr lang="en-US" sz="1600" dirty="0">
                <a:latin typeface="Berlin Sans FB Demi" pitchFamily="34" charset="0"/>
              </a:rPr>
              <a:t>level needs are </a:t>
            </a:r>
            <a:r>
              <a:rPr lang="en-US" sz="1600" dirty="0" smtClean="0">
                <a:latin typeface="Berlin Sans FB Demi" pitchFamily="34" charset="0"/>
              </a:rPr>
              <a:t>not met</a:t>
            </a:r>
            <a:r>
              <a:rPr lang="en-US" sz="1600" dirty="0">
                <a:latin typeface="Berlin Sans FB Demi" pitchFamily="34" charset="0"/>
              </a:rPr>
              <a:t>, which keeps the </a:t>
            </a:r>
            <a:r>
              <a:rPr lang="en-US" sz="1600" dirty="0" smtClean="0">
                <a:latin typeface="Berlin Sans FB Demi" pitchFamily="34" charset="0"/>
              </a:rPr>
              <a:t>person from </a:t>
            </a:r>
            <a:r>
              <a:rPr lang="en-US" sz="1600" dirty="0">
                <a:latin typeface="Berlin Sans FB Demi" pitchFamily="34" charset="0"/>
              </a:rPr>
              <a:t>reaching </a:t>
            </a:r>
            <a:r>
              <a:rPr lang="en-US" sz="1600" dirty="0" smtClean="0">
                <a:latin typeface="Berlin Sans FB Demi" pitchFamily="34" charset="0"/>
              </a:rPr>
              <a:t>higher levels</a:t>
            </a:r>
            <a:r>
              <a:rPr lang="en-US" sz="1600" dirty="0">
                <a:latin typeface="Berlin Sans FB Demi" pitchFamily="34" charset="0"/>
              </a:rPr>
              <a:t>.</a:t>
            </a:r>
          </a:p>
        </p:txBody>
      </p:sp>
      <p:pic>
        <p:nvPicPr>
          <p:cNvPr id="9" name="Picture 8" descr="maslow-pyramid.jpg"/>
          <p:cNvPicPr>
            <a:picLocks noChangeAspect="1"/>
          </p:cNvPicPr>
          <p:nvPr/>
        </p:nvPicPr>
        <p:blipFill>
          <a:blip r:embed="rId5"/>
          <a:stretch>
            <a:fillRect/>
          </a:stretch>
        </p:blipFill>
        <p:spPr>
          <a:xfrm>
            <a:off x="0" y="2643182"/>
            <a:ext cx="4857752" cy="4214818"/>
          </a:xfrm>
          <a:prstGeom prst="rect">
            <a:avLst/>
          </a:prstGeom>
        </p:spPr>
      </p:pic>
      <p:sp>
        <p:nvSpPr>
          <p:cNvPr id="10" name="Rectangle 9"/>
          <p:cNvSpPr/>
          <p:nvPr/>
        </p:nvSpPr>
        <p:spPr>
          <a:xfrm>
            <a:off x="142844" y="1714488"/>
            <a:ext cx="5429288" cy="1169551"/>
          </a:xfrm>
          <a:prstGeom prst="rect">
            <a:avLst/>
          </a:prstGeom>
        </p:spPr>
        <p:txBody>
          <a:bodyPr wrap="square">
            <a:spAutoFit/>
          </a:bodyPr>
          <a:lstStyle/>
          <a:p>
            <a:pPr algn="just"/>
            <a:r>
              <a:rPr lang="en-MY" sz="1400" dirty="0" smtClean="0"/>
              <a:t>Maslow's hierarchy of needs is a motivational theory in psychology comprising a five-tier model of human needs, often depicted as hierarchical levels within a pyramid. Needs lower down in the hierarchy must be satisfied before individuals can attend to needs higher up.</a:t>
            </a:r>
            <a:endParaRPr lang="en-MY" sz="14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28596" y="1500174"/>
            <a:ext cx="7972452" cy="1143000"/>
          </a:xfrm>
          <a:noFill/>
        </p:spPr>
        <p:txBody>
          <a:bodyPr>
            <a:noAutofit/>
          </a:bodyPr>
          <a:lstStyle/>
          <a:p>
            <a:r>
              <a:rPr lang="en-US" sz="3600" dirty="0" smtClean="0">
                <a:solidFill>
                  <a:schemeClr val="tx1"/>
                </a:solidFill>
                <a:latin typeface="Berlin Sans FB Demi" pitchFamily="34" charset="0"/>
              </a:rPr>
              <a:t/>
            </a:r>
            <a:br>
              <a:rPr lang="en-US" sz="3600" dirty="0" smtClean="0">
                <a:solidFill>
                  <a:schemeClr val="tx1"/>
                </a:solidFill>
                <a:latin typeface="Berlin Sans FB Demi" pitchFamily="34" charset="0"/>
              </a:rPr>
            </a:br>
            <a:r>
              <a:rPr lang="en-MY" sz="3600" b="1" dirty="0" smtClean="0">
                <a:solidFill>
                  <a:schemeClr val="tx1"/>
                </a:solidFill>
                <a:latin typeface="Berlin Sans FB Demi" pitchFamily="34" charset="0"/>
              </a:rPr>
              <a:t>WHAT IT REALLY MEANS TO HAVE A TYPE A PERSONALITY…</a:t>
            </a:r>
            <a:br>
              <a:rPr lang="en-MY" sz="3600" b="1" dirty="0" smtClean="0">
                <a:solidFill>
                  <a:schemeClr val="tx1"/>
                </a:solidFill>
                <a:latin typeface="Berlin Sans FB Demi" pitchFamily="34" charset="0"/>
              </a:rPr>
            </a:br>
            <a:r>
              <a:rPr lang="en-US" sz="3600" b="1" dirty="0" smtClean="0">
                <a:solidFill>
                  <a:schemeClr val="tx1"/>
                </a:solidFill>
                <a:latin typeface="Berlin Sans FB Demi" pitchFamily="34" charset="0"/>
              </a:rPr>
              <a:t/>
            </a:r>
            <a:br>
              <a:rPr lang="en-US" sz="3600" b="1" dirty="0" smtClean="0">
                <a:solidFill>
                  <a:schemeClr val="tx1"/>
                </a:solidFill>
                <a:latin typeface="Berlin Sans FB Demi" pitchFamily="34" charset="0"/>
              </a:rPr>
            </a:br>
            <a:endParaRPr lang="en-US" sz="3600" b="1" dirty="0">
              <a:solidFill>
                <a:schemeClr val="tx1"/>
              </a:solidFill>
              <a:latin typeface="Berlin Sans FB Demi" pitchFamily="34" charset="0"/>
            </a:endParaRPr>
          </a:p>
        </p:txBody>
      </p:sp>
      <p:sp>
        <p:nvSpPr>
          <p:cNvPr id="59395" name="Rectangle 3"/>
          <p:cNvSpPr>
            <a:spLocks noGrp="1" noChangeArrowheads="1"/>
          </p:cNvSpPr>
          <p:nvPr>
            <p:ph sz="quarter" idx="1"/>
          </p:nvPr>
        </p:nvSpPr>
        <p:spPr>
          <a:xfrm>
            <a:off x="428596" y="1714488"/>
            <a:ext cx="7572428" cy="4225925"/>
          </a:xfrm>
        </p:spPr>
        <p:txBody>
          <a:bodyPr>
            <a:normAutofit/>
          </a:bodyPr>
          <a:lstStyle/>
          <a:p>
            <a:r>
              <a:rPr lang="en-MY" sz="1800" dirty="0" smtClean="0">
                <a:latin typeface="Bell MT" pitchFamily="18" charset="0"/>
              </a:rPr>
              <a:t>Personalities can be categorized in a number of ways. Maybe you’ve taken a test based on one of these approaches, such as the </a:t>
            </a:r>
            <a:r>
              <a:rPr lang="en-MY" sz="1800" i="1" dirty="0" smtClean="0">
                <a:latin typeface="Bell MT" pitchFamily="18" charset="0"/>
              </a:rPr>
              <a:t>Myers-Briggs Type Indicator or the Big Five inventory.</a:t>
            </a:r>
          </a:p>
          <a:p>
            <a:r>
              <a:rPr lang="en-MY" sz="1800" dirty="0" smtClean="0">
                <a:latin typeface="Bell MT" pitchFamily="18" charset="0"/>
              </a:rPr>
              <a:t>Dividing personalities into </a:t>
            </a:r>
            <a:r>
              <a:rPr lang="en-MY" sz="1800" b="1" dirty="0" smtClean="0">
                <a:solidFill>
                  <a:srgbClr val="FF0000"/>
                </a:solidFill>
                <a:latin typeface="Bell MT" pitchFamily="18" charset="0"/>
              </a:rPr>
              <a:t>Type A And Type B </a:t>
            </a:r>
            <a:r>
              <a:rPr lang="en-MY" sz="1800" dirty="0" smtClean="0">
                <a:latin typeface="Bell MT" pitchFamily="18" charset="0"/>
              </a:rPr>
              <a:t>is one method of describing different personalities, though this categorization can be seen as more of a spectrum, with A and B on opposite ends. It’s common to have a mix of type A and type B traits.</a:t>
            </a:r>
            <a:br>
              <a:rPr lang="en-MY" sz="1800" dirty="0" smtClean="0">
                <a:latin typeface="Bell MT" pitchFamily="18" charset="0"/>
              </a:rPr>
            </a:br>
            <a:endParaRPr lang="en-US" sz="1800" dirty="0" smtClean="0">
              <a:latin typeface="Bell MT" pitchFamily="18" charset="0"/>
            </a:endParaRPr>
          </a:p>
          <a:p>
            <a:endParaRPr lang="en-US" sz="1800" dirty="0" smtClean="0">
              <a:latin typeface="Bell MT" pitchFamily="18" charset="0"/>
            </a:endParaRPr>
          </a:p>
          <a:p>
            <a:endParaRPr lang="en-US" sz="1800" dirty="0">
              <a:latin typeface="Bell MT" pitchFamily="18" charset="0"/>
            </a:endParaRPr>
          </a:p>
        </p:txBody>
      </p:sp>
      <p:sp>
        <p:nvSpPr>
          <p:cNvPr id="2" name="Slide Number Placeholder 1"/>
          <p:cNvSpPr>
            <a:spLocks noGrp="1"/>
          </p:cNvSpPr>
          <p:nvPr>
            <p:ph type="sldNum" sz="quarter" idx="15"/>
          </p:nvPr>
        </p:nvSpPr>
        <p:spPr/>
        <p:txBody>
          <a:bodyPr/>
          <a:lstStyle/>
          <a:p>
            <a:fld id="{4CDD1409-8ABB-48DA-9835-35BB683FD164}" type="slidenum">
              <a:rPr lang="en-US" smtClean="0"/>
              <a:pPr/>
              <a:t>13</a:t>
            </a:fld>
            <a:endParaRPr lang="en-US"/>
          </a:p>
        </p:txBody>
      </p:sp>
      <p:pic>
        <p:nvPicPr>
          <p:cNvPr id="6" name="Picture 5" descr="personality-type-comic-01-242x300.jpg"/>
          <p:cNvPicPr>
            <a:picLocks noChangeAspect="1"/>
          </p:cNvPicPr>
          <p:nvPr/>
        </p:nvPicPr>
        <p:blipFill>
          <a:blip r:embed="rId3"/>
          <a:stretch>
            <a:fillRect/>
          </a:stretch>
        </p:blipFill>
        <p:spPr>
          <a:xfrm>
            <a:off x="5500694" y="4000504"/>
            <a:ext cx="3212980" cy="2743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85728"/>
            <a:ext cx="6554867" cy="1023934"/>
          </a:xfrm>
        </p:spPr>
        <p:txBody>
          <a:bodyPr>
            <a:normAutofit/>
          </a:bodyPr>
          <a:lstStyle/>
          <a:p>
            <a:r>
              <a:rPr lang="en-US" sz="4400" b="1" dirty="0" smtClean="0">
                <a:solidFill>
                  <a:schemeClr val="tx1"/>
                </a:solidFill>
                <a:latin typeface="Berlin Sans FB Demi" pitchFamily="34" charset="0"/>
              </a:rPr>
              <a:t>TYPE A PERSONALITY</a:t>
            </a:r>
            <a:endParaRPr lang="en-MY" sz="4400" b="1" dirty="0">
              <a:solidFill>
                <a:schemeClr val="tx1"/>
              </a:solidFill>
              <a:latin typeface="Berlin Sans FB Demi" pitchFamily="34" charset="0"/>
            </a:endParaRPr>
          </a:p>
        </p:txBody>
      </p:sp>
      <p:sp>
        <p:nvSpPr>
          <p:cNvPr id="3" name="Content Placeholder 2"/>
          <p:cNvSpPr>
            <a:spLocks noGrp="1"/>
          </p:cNvSpPr>
          <p:nvPr>
            <p:ph idx="1"/>
          </p:nvPr>
        </p:nvSpPr>
        <p:spPr>
          <a:xfrm>
            <a:off x="357158" y="1428736"/>
            <a:ext cx="8501122" cy="5429264"/>
          </a:xfrm>
        </p:spPr>
        <p:txBody>
          <a:bodyPr>
            <a:noAutofit/>
          </a:bodyPr>
          <a:lstStyle/>
          <a:p>
            <a:pPr algn="just"/>
            <a:r>
              <a:rPr lang="en-MY" sz="1600" dirty="0" smtClean="0">
                <a:latin typeface="Bell MT" pitchFamily="18" charset="0"/>
              </a:rPr>
              <a:t>According to the American Psychological Association, </a:t>
            </a:r>
            <a:r>
              <a:rPr lang="en-MY" sz="1600" b="1" dirty="0" smtClean="0">
                <a:latin typeface="Bell MT" pitchFamily="18" charset="0"/>
              </a:rPr>
              <a:t>Type A personality </a:t>
            </a:r>
            <a:r>
              <a:rPr lang="en-MY" sz="1600" dirty="0" smtClean="0">
                <a:latin typeface="Bell MT" pitchFamily="18" charset="0"/>
              </a:rPr>
              <a:t>refers to </a:t>
            </a:r>
            <a:r>
              <a:rPr lang="en-MY" sz="1600" b="1" dirty="0" smtClean="0">
                <a:latin typeface="Bell MT" pitchFamily="18" charset="0"/>
              </a:rPr>
              <a:t>“a complex pattern of behaviours and emotions that includes an excessive emphasis on competition, aggression, impatience, and hostility.”</a:t>
            </a:r>
          </a:p>
          <a:p>
            <a:pPr algn="just"/>
            <a:r>
              <a:rPr lang="en-MY" sz="1600" dirty="0" smtClean="0">
                <a:latin typeface="Bell MT" pitchFamily="18" charset="0"/>
              </a:rPr>
              <a:t>Generally speaking, people with a type A personality are often characterized as being:</a:t>
            </a:r>
          </a:p>
          <a:p>
            <a:pPr lvl="1" algn="just"/>
            <a:r>
              <a:rPr lang="en-MY" sz="1600" dirty="0" smtClean="0">
                <a:latin typeface="Bell MT" pitchFamily="18" charset="0"/>
              </a:rPr>
              <a:t>driven</a:t>
            </a:r>
          </a:p>
          <a:p>
            <a:pPr lvl="1" algn="just"/>
            <a:r>
              <a:rPr lang="en-MY" sz="1600" dirty="0" smtClean="0">
                <a:latin typeface="Bell MT" pitchFamily="18" charset="0"/>
              </a:rPr>
              <a:t>hardworking</a:t>
            </a:r>
          </a:p>
          <a:p>
            <a:pPr lvl="1" algn="just"/>
            <a:r>
              <a:rPr lang="en-MY" sz="1600" dirty="0" smtClean="0">
                <a:latin typeface="Bell MT" pitchFamily="18" charset="0"/>
              </a:rPr>
              <a:t>determined to succeed</a:t>
            </a:r>
          </a:p>
          <a:p>
            <a:pPr algn="just"/>
            <a:r>
              <a:rPr lang="en-MY" sz="1600" dirty="0" smtClean="0">
                <a:latin typeface="Bell MT" pitchFamily="18" charset="0"/>
              </a:rPr>
              <a:t>They’re often quick and decisive, with a tendency to multitask. They may also experience high levels of stress.</a:t>
            </a:r>
          </a:p>
          <a:p>
            <a:pPr algn="just"/>
            <a:r>
              <a:rPr lang="en-MY" sz="1600" dirty="0" smtClean="0">
                <a:latin typeface="Bell MT" pitchFamily="18" charset="0"/>
              </a:rPr>
              <a:t>Having a type A personality often means you find your time very valuable. People might describe you as motivated, impatient, or both. Your thoughts and internal processes likely focus on concrete ideas and the immediate tasks at hand.</a:t>
            </a:r>
          </a:p>
          <a:p>
            <a:pPr algn="just"/>
            <a:r>
              <a:rPr lang="en-MY" sz="1600" dirty="0" smtClean="0">
                <a:latin typeface="Bell MT" pitchFamily="18" charset="0"/>
              </a:rPr>
              <a:t>A sense of urgency around work may lead you to try tackling multiple things at once, often without a break. You may also be prone to criticizing yourself, especially if you had to leave something undone or feel you didn’t do a good job.</a:t>
            </a:r>
          </a:p>
          <a:p>
            <a:pPr algn="just">
              <a:buNone/>
            </a:pPr>
            <a:endParaRPr lang="en-MY" sz="1600" dirty="0" smtClean="0">
              <a:latin typeface="Bell MT" pitchFamily="18" charset="0"/>
            </a:endParaRPr>
          </a:p>
          <a:p>
            <a:pPr algn="just"/>
            <a:r>
              <a:rPr lang="en-MY" sz="1600" dirty="0" smtClean="0"/>
              <a:t>Generally, if you have a type A personality, you may have …..</a:t>
            </a:r>
          </a:p>
          <a:p>
            <a:pPr lvl="1" algn="just"/>
            <a:r>
              <a:rPr lang="en-US" sz="1600" b="1" dirty="0" smtClean="0">
                <a:latin typeface="Bell MT" pitchFamily="18" charset="0"/>
              </a:rPr>
              <a:t>Anxious reactive personality </a:t>
            </a:r>
            <a:endParaRPr lang="en-US" sz="1600" b="1" dirty="0" smtClean="0">
              <a:solidFill>
                <a:srgbClr val="FF0000"/>
              </a:solidFill>
              <a:latin typeface="Bell MT" pitchFamily="18" charset="0"/>
            </a:endParaRPr>
          </a:p>
          <a:p>
            <a:pPr lvl="1" algn="just"/>
            <a:r>
              <a:rPr lang="en-US" sz="1600" b="1" dirty="0" smtClean="0">
                <a:latin typeface="Bell MT" pitchFamily="18" charset="0"/>
              </a:rPr>
              <a:t>“Hardiness/Resilience”</a:t>
            </a:r>
          </a:p>
        </p:txBody>
      </p:sp>
      <p:sp>
        <p:nvSpPr>
          <p:cNvPr id="4" name="Slide Number Placeholder 3"/>
          <p:cNvSpPr>
            <a:spLocks noGrp="1"/>
          </p:cNvSpPr>
          <p:nvPr>
            <p:ph type="sldNum" sz="quarter" idx="12"/>
          </p:nvPr>
        </p:nvSpPr>
        <p:spPr/>
        <p:txBody>
          <a:bodyPr/>
          <a:lstStyle/>
          <a:p>
            <a:fld id="{4CDD1409-8ABB-48DA-9835-35BB683FD16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71472" y="1428736"/>
            <a:ext cx="6858000" cy="504844"/>
          </a:xfrm>
          <a:noFill/>
        </p:spPr>
        <p:txBody>
          <a:bodyPr>
            <a:noAutofit/>
          </a:bodyPr>
          <a:lstStyle/>
          <a:p>
            <a:r>
              <a:rPr lang="en-US" sz="4000" dirty="0">
                <a:latin typeface="Berlin Sans FB Demi" pitchFamily="34" charset="0"/>
              </a:rPr>
              <a:t>Anxious-Reactive Type </a:t>
            </a:r>
            <a:br>
              <a:rPr lang="en-US" sz="4000" dirty="0">
                <a:latin typeface="Berlin Sans FB Demi" pitchFamily="34" charset="0"/>
              </a:rPr>
            </a:br>
            <a:endParaRPr lang="en-US" sz="4000" dirty="0">
              <a:latin typeface="Berlin Sans FB Demi" pitchFamily="34" charset="0"/>
            </a:endParaRPr>
          </a:p>
        </p:txBody>
      </p:sp>
      <p:sp>
        <p:nvSpPr>
          <p:cNvPr id="17411" name="Rectangle 3"/>
          <p:cNvSpPr>
            <a:spLocks noGrp="1" noChangeArrowheads="1"/>
          </p:cNvSpPr>
          <p:nvPr>
            <p:ph idx="1"/>
          </p:nvPr>
        </p:nvSpPr>
        <p:spPr>
          <a:xfrm>
            <a:off x="457200" y="1524001"/>
            <a:ext cx="8043890" cy="1619247"/>
          </a:xfrm>
          <a:noFill/>
        </p:spPr>
        <p:txBody>
          <a:bodyPr>
            <a:noAutofit/>
          </a:bodyPr>
          <a:lstStyle/>
          <a:p>
            <a:pPr>
              <a:lnSpc>
                <a:spcPct val="90000"/>
              </a:lnSpc>
            </a:pPr>
            <a:r>
              <a:rPr lang="en-US" sz="1800" dirty="0">
                <a:latin typeface="Bell MT" pitchFamily="18" charset="0"/>
              </a:rPr>
              <a:t>Consistently over </a:t>
            </a:r>
            <a:r>
              <a:rPr lang="en-US" sz="1800" dirty="0" smtClean="0">
                <a:latin typeface="Bell MT" pitchFamily="18" charset="0"/>
              </a:rPr>
              <a:t>reacts</a:t>
            </a:r>
          </a:p>
          <a:p>
            <a:pPr>
              <a:lnSpc>
                <a:spcPct val="90000"/>
              </a:lnSpc>
            </a:pPr>
            <a:r>
              <a:rPr lang="en-US" sz="1800" dirty="0" smtClean="0">
                <a:latin typeface="Bell MT" pitchFamily="18" charset="0"/>
              </a:rPr>
              <a:t>Easily </a:t>
            </a:r>
            <a:r>
              <a:rPr lang="en-US" sz="1800" dirty="0">
                <a:latin typeface="Bell MT" pitchFamily="18" charset="0"/>
              </a:rPr>
              <a:t>becomes anxious, and continues to be anxious even after the stressors is </a:t>
            </a:r>
            <a:r>
              <a:rPr lang="en-US" sz="1800" dirty="0" smtClean="0">
                <a:latin typeface="Bell MT" pitchFamily="18" charset="0"/>
              </a:rPr>
              <a:t>gone</a:t>
            </a:r>
          </a:p>
          <a:p>
            <a:pPr>
              <a:lnSpc>
                <a:spcPct val="90000"/>
              </a:lnSpc>
            </a:pPr>
            <a:r>
              <a:rPr lang="en-US" sz="1800" dirty="0" smtClean="0">
                <a:latin typeface="Bell MT" pitchFamily="18" charset="0"/>
              </a:rPr>
              <a:t>Tendency </a:t>
            </a:r>
            <a:r>
              <a:rPr lang="en-US" sz="1800" dirty="0">
                <a:latin typeface="Bell MT" pitchFamily="18" charset="0"/>
              </a:rPr>
              <a:t>to “</a:t>
            </a:r>
            <a:r>
              <a:rPr lang="en-US" sz="1800" dirty="0" err="1">
                <a:latin typeface="Bell MT" pitchFamily="18" charset="0"/>
              </a:rPr>
              <a:t>catastrophize</a:t>
            </a:r>
            <a:r>
              <a:rPr lang="en-US" sz="1800" dirty="0">
                <a:latin typeface="Bell MT" pitchFamily="18" charset="0"/>
              </a:rPr>
              <a:t>” </a:t>
            </a:r>
            <a:r>
              <a:rPr lang="en-US" sz="1800" dirty="0" smtClean="0">
                <a:latin typeface="Bell MT" pitchFamily="18" charset="0"/>
              </a:rPr>
              <a:t>stressors</a:t>
            </a:r>
          </a:p>
          <a:p>
            <a:pPr>
              <a:lnSpc>
                <a:spcPct val="90000"/>
              </a:lnSpc>
            </a:pPr>
            <a:r>
              <a:rPr lang="en-US" sz="1800" dirty="0" smtClean="0">
                <a:latin typeface="Bell MT" pitchFamily="18" charset="0"/>
              </a:rPr>
              <a:t>Difficulty </a:t>
            </a:r>
            <a:r>
              <a:rPr lang="en-US" sz="1800" dirty="0">
                <a:latin typeface="Bell MT" pitchFamily="18" charset="0"/>
              </a:rPr>
              <a:t>in forgetting negative experiences</a:t>
            </a:r>
          </a:p>
          <a:p>
            <a:pPr algn="just">
              <a:lnSpc>
                <a:spcPct val="90000"/>
              </a:lnSpc>
            </a:pPr>
            <a:endParaRPr lang="en-US" sz="1600" dirty="0"/>
          </a:p>
        </p:txBody>
      </p:sp>
      <p:sp>
        <p:nvSpPr>
          <p:cNvPr id="2" name="Slide Number Placeholder 1"/>
          <p:cNvSpPr>
            <a:spLocks noGrp="1"/>
          </p:cNvSpPr>
          <p:nvPr>
            <p:ph type="sldNum" sz="quarter" idx="12"/>
          </p:nvPr>
        </p:nvSpPr>
        <p:spPr/>
        <p:txBody>
          <a:bodyPr/>
          <a:lstStyle/>
          <a:p>
            <a:fld id="{4CDD1409-8ABB-48DA-9835-35BB683FD164}" type="slidenum">
              <a:rPr lang="en-US" smtClean="0"/>
              <a:pPr/>
              <a:t>15</a:t>
            </a:fld>
            <a:endParaRPr lang="en-US"/>
          </a:p>
        </p:txBody>
      </p:sp>
      <p:sp>
        <p:nvSpPr>
          <p:cNvPr id="5" name="Rectangle 2"/>
          <p:cNvSpPr txBox="1">
            <a:spLocks noChangeArrowheads="1"/>
          </p:cNvSpPr>
          <p:nvPr/>
        </p:nvSpPr>
        <p:spPr>
          <a:xfrm>
            <a:off x="428596" y="3286124"/>
            <a:ext cx="8229600" cy="788987"/>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Berlin Sans FB Demi" pitchFamily="34" charset="0"/>
                <a:ea typeface="+mj-ea"/>
                <a:cs typeface="+mj-cs"/>
              </a:rPr>
              <a:t>“Hardiness/ Resilience”</a:t>
            </a:r>
            <a:endParaRPr kumimoji="0" lang="en-US" sz="4000" b="0" i="0" u="none" strike="noStrike" kern="1200" cap="none" spc="0" normalizeH="0" baseline="0" noProof="0" dirty="0">
              <a:ln>
                <a:noFill/>
              </a:ln>
              <a:solidFill>
                <a:schemeClr val="tx2"/>
              </a:solidFill>
              <a:effectLst/>
              <a:uLnTx/>
              <a:uFillTx/>
              <a:latin typeface="Berlin Sans FB Demi" pitchFamily="34" charset="0"/>
              <a:ea typeface="+mj-ea"/>
              <a:cs typeface="+mj-cs"/>
            </a:endParaRPr>
          </a:p>
        </p:txBody>
      </p:sp>
      <p:sp>
        <p:nvSpPr>
          <p:cNvPr id="6" name="Rectangle 3"/>
          <p:cNvSpPr txBox="1">
            <a:spLocks noChangeArrowheads="1"/>
          </p:cNvSpPr>
          <p:nvPr/>
        </p:nvSpPr>
        <p:spPr>
          <a:xfrm>
            <a:off x="428596" y="4214819"/>
            <a:ext cx="8215370" cy="1643074"/>
          </a:xfrm>
          <a:prstGeom prst="rect">
            <a:avLst/>
          </a:prstGeom>
          <a:noFill/>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b="0" i="0" u="none" strike="noStrike" kern="1200" cap="none" spc="0" normalizeH="0" baseline="0" noProof="0" dirty="0" smtClean="0">
                <a:ln>
                  <a:noFill/>
                </a:ln>
                <a:effectLst/>
                <a:uLnTx/>
                <a:uFillTx/>
                <a:latin typeface="Bell MT" pitchFamily="18" charset="0"/>
              </a:rPr>
              <a:t>By Suzanne </a:t>
            </a:r>
            <a:r>
              <a:rPr kumimoji="0" lang="en-US" b="0" i="0" u="none" strike="noStrike" kern="1200" cap="none" spc="0" normalizeH="0" baseline="0" noProof="0" dirty="0" err="1" smtClean="0">
                <a:ln>
                  <a:noFill/>
                </a:ln>
                <a:effectLst/>
                <a:uLnTx/>
                <a:uFillTx/>
                <a:latin typeface="Bell MT" pitchFamily="18" charset="0"/>
              </a:rPr>
              <a:t>Kobasa</a:t>
            </a:r>
            <a:r>
              <a:rPr kumimoji="0" lang="en-US" b="0" i="0" u="none" strike="noStrike" kern="1200" cap="none" spc="0" normalizeH="0" baseline="0" noProof="0" dirty="0" smtClean="0">
                <a:ln>
                  <a:noFill/>
                </a:ln>
                <a:effectLst/>
                <a:uLnTx/>
                <a:uFillTx/>
                <a:latin typeface="Bell MT" pitchFamily="18" charset="0"/>
              </a:rPr>
              <a:t> 1979</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dirty="0" smtClean="0">
                <a:latin typeface="Bell MT" pitchFamily="18" charset="0"/>
              </a:rPr>
              <a:t>Hardiness is a personality construct consisting of the three interrelated components of </a:t>
            </a:r>
            <a:r>
              <a:rPr lang="en-US" b="1" dirty="0" smtClean="0">
                <a:solidFill>
                  <a:srgbClr val="FF0000"/>
                </a:solidFill>
                <a:latin typeface="Bell MT" pitchFamily="18" charset="0"/>
              </a:rPr>
              <a:t>challenge, control and commitment </a:t>
            </a:r>
            <a:r>
              <a:rPr lang="en-US" dirty="0" smtClean="0">
                <a:latin typeface="Bell MT" pitchFamily="18" charset="0"/>
              </a:rPr>
              <a:t>suggested as a stress resilience factor (</a:t>
            </a:r>
            <a:r>
              <a:rPr lang="en-US" dirty="0" err="1" smtClean="0">
                <a:latin typeface="Bell MT" pitchFamily="18" charset="0"/>
              </a:rPr>
              <a:t>Kobasa</a:t>
            </a:r>
            <a:r>
              <a:rPr lang="en-US" dirty="0" smtClean="0">
                <a:latin typeface="Bell MT" pitchFamily="18" charset="0"/>
              </a:rPr>
              <a:t>, 1979).</a:t>
            </a:r>
          </a:p>
          <a:p>
            <a:pPr marL="640080" marR="0" lvl="1" indent="-246888" algn="l" defTabSz="914400" rtl="0" eaLnBrk="1" fontAlgn="auto" latinLnBrk="0" hangingPunct="1">
              <a:lnSpc>
                <a:spcPct val="100000"/>
              </a:lnSpc>
              <a:spcBef>
                <a:spcPct val="20000"/>
              </a:spcBef>
              <a:spcAft>
                <a:spcPts val="0"/>
              </a:spcAft>
              <a:buClr>
                <a:schemeClr val="accent1"/>
              </a:buClr>
              <a:buSzPct val="85000"/>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Striped Right Arrow 8"/>
          <p:cNvSpPr/>
          <p:nvPr/>
        </p:nvSpPr>
        <p:spPr>
          <a:xfrm>
            <a:off x="6858016" y="5286388"/>
            <a:ext cx="2000264" cy="857256"/>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14348" y="142852"/>
            <a:ext cx="7829576" cy="1409720"/>
          </a:xfrm>
          <a:noFill/>
        </p:spPr>
        <p:txBody>
          <a:bodyPr>
            <a:normAutofit fontScale="90000"/>
          </a:bodyPr>
          <a:lstStyle/>
          <a:p>
            <a:pPr algn="ctr"/>
            <a:r>
              <a:rPr lang="en-US" sz="4000" dirty="0" smtClean="0">
                <a:solidFill>
                  <a:schemeClr val="accent3"/>
                </a:solidFill>
                <a:latin typeface="Berlin Sans FB Demi" pitchFamily="34" charset="0"/>
              </a:rPr>
              <a:t>3 KEY BELIEFS THAT HELPED TURN ADVERSITY INTO AN ADVANTAGE</a:t>
            </a:r>
            <a:endParaRPr lang="en-US" sz="4000" dirty="0">
              <a:solidFill>
                <a:schemeClr val="accent3"/>
              </a:solidFill>
              <a:latin typeface="Berlin Sans FB Demi" pitchFamily="34" charset="0"/>
            </a:endParaRPr>
          </a:p>
        </p:txBody>
      </p:sp>
      <p:sp>
        <p:nvSpPr>
          <p:cNvPr id="48131" name="Rectangle 3"/>
          <p:cNvSpPr>
            <a:spLocks noGrp="1" noChangeArrowheads="1"/>
          </p:cNvSpPr>
          <p:nvPr>
            <p:ph idx="1"/>
          </p:nvPr>
        </p:nvSpPr>
        <p:spPr>
          <a:xfrm>
            <a:off x="500034" y="1714488"/>
            <a:ext cx="8186766" cy="2219332"/>
          </a:xfrm>
        </p:spPr>
        <p:txBody>
          <a:bodyPr>
            <a:normAutofit/>
          </a:bodyPr>
          <a:lstStyle/>
          <a:p>
            <a:pPr algn="just"/>
            <a:r>
              <a:rPr lang="en-US" sz="1800" dirty="0" smtClean="0">
                <a:latin typeface="Bell MT" pitchFamily="18" charset="0"/>
              </a:rPr>
              <a:t>The </a:t>
            </a:r>
            <a:r>
              <a:rPr lang="en-US" sz="1800" b="1" dirty="0" smtClean="0">
                <a:solidFill>
                  <a:srgbClr val="FF0000"/>
                </a:solidFill>
                <a:latin typeface="Bell MT" pitchFamily="18" charset="0"/>
              </a:rPr>
              <a:t>COMMITMENT</a:t>
            </a:r>
            <a:r>
              <a:rPr lang="en-US" sz="1800" dirty="0" smtClean="0">
                <a:latin typeface="Bell MT" pitchFamily="18" charset="0"/>
              </a:rPr>
              <a:t> attitude </a:t>
            </a:r>
            <a:r>
              <a:rPr lang="en-US" sz="1800" dirty="0">
                <a:latin typeface="Bell MT" pitchFamily="18" charset="0"/>
              </a:rPr>
              <a:t>led them </a:t>
            </a:r>
            <a:r>
              <a:rPr lang="en-US" sz="1800" b="1" dirty="0">
                <a:latin typeface="Bell MT" pitchFamily="18" charset="0"/>
              </a:rPr>
              <a:t>to strive to be involved in ongoing events</a:t>
            </a:r>
            <a:r>
              <a:rPr lang="en-US" sz="1800" dirty="0">
                <a:latin typeface="Bell MT" pitchFamily="18" charset="0"/>
              </a:rPr>
              <a:t>, rather than feeling isolated. </a:t>
            </a:r>
          </a:p>
          <a:p>
            <a:pPr algn="just"/>
            <a:r>
              <a:rPr lang="en-US" sz="1800" dirty="0">
                <a:latin typeface="Bell MT" pitchFamily="18" charset="0"/>
              </a:rPr>
              <a:t>The </a:t>
            </a:r>
            <a:r>
              <a:rPr lang="en-US" sz="1800" b="1" dirty="0" smtClean="0">
                <a:solidFill>
                  <a:srgbClr val="FF0000"/>
                </a:solidFill>
                <a:latin typeface="Bell MT" pitchFamily="18" charset="0"/>
              </a:rPr>
              <a:t>CONTROL</a:t>
            </a:r>
            <a:r>
              <a:rPr lang="en-US" sz="1800" dirty="0" smtClean="0">
                <a:latin typeface="Bell MT" pitchFamily="18" charset="0"/>
              </a:rPr>
              <a:t> </a:t>
            </a:r>
            <a:r>
              <a:rPr lang="en-US" sz="1800" dirty="0">
                <a:latin typeface="Bell MT" pitchFamily="18" charset="0"/>
              </a:rPr>
              <a:t>attitude led them </a:t>
            </a:r>
            <a:r>
              <a:rPr lang="en-US" sz="1800" b="1" dirty="0">
                <a:latin typeface="Bell MT" pitchFamily="18" charset="0"/>
              </a:rPr>
              <a:t>to struggle and try to influence outcomes</a:t>
            </a:r>
            <a:r>
              <a:rPr lang="en-US" sz="1800" dirty="0">
                <a:latin typeface="Bell MT" pitchFamily="18" charset="0"/>
              </a:rPr>
              <a:t>, rather than lapse into passivity and powerlessness. </a:t>
            </a:r>
          </a:p>
          <a:p>
            <a:pPr algn="just"/>
            <a:r>
              <a:rPr lang="en-US" sz="1800" dirty="0">
                <a:latin typeface="Bell MT" pitchFamily="18" charset="0"/>
              </a:rPr>
              <a:t>The </a:t>
            </a:r>
            <a:r>
              <a:rPr lang="en-US" sz="1800" b="1" dirty="0" smtClean="0">
                <a:solidFill>
                  <a:srgbClr val="FF0000"/>
                </a:solidFill>
                <a:latin typeface="Bell MT" pitchFamily="18" charset="0"/>
              </a:rPr>
              <a:t>CHALLENGE</a:t>
            </a:r>
            <a:r>
              <a:rPr lang="en-US" sz="1800" dirty="0" smtClean="0">
                <a:latin typeface="Bell MT" pitchFamily="18" charset="0"/>
              </a:rPr>
              <a:t> </a:t>
            </a:r>
            <a:r>
              <a:rPr lang="en-US" sz="1800" dirty="0">
                <a:latin typeface="Bell MT" pitchFamily="18" charset="0"/>
              </a:rPr>
              <a:t>attitude </a:t>
            </a:r>
            <a:r>
              <a:rPr lang="en-US" sz="1800" b="1" dirty="0">
                <a:latin typeface="Bell MT" pitchFamily="18" charset="0"/>
              </a:rPr>
              <a:t>led them to view stress changes</a:t>
            </a:r>
            <a:r>
              <a:rPr lang="en-US" sz="1800" dirty="0">
                <a:latin typeface="Bell MT" pitchFamily="18" charset="0"/>
              </a:rPr>
              <a:t>, whether positive or negative, as opportunities for new learning. </a:t>
            </a:r>
          </a:p>
        </p:txBody>
      </p:sp>
      <p:sp>
        <p:nvSpPr>
          <p:cNvPr id="2" name="Slide Number Placeholder 1"/>
          <p:cNvSpPr>
            <a:spLocks noGrp="1"/>
          </p:cNvSpPr>
          <p:nvPr>
            <p:ph type="sldNum" sz="quarter" idx="12"/>
          </p:nvPr>
        </p:nvSpPr>
        <p:spPr/>
        <p:txBody>
          <a:bodyPr/>
          <a:lstStyle/>
          <a:p>
            <a:fld id="{4CDD1409-8ABB-48DA-9835-35BB683FD164}" type="slidenum">
              <a:rPr lang="en-US" smtClean="0"/>
              <a:pPr/>
              <a:t>16</a:t>
            </a:fld>
            <a:endParaRPr lang="en-US"/>
          </a:p>
        </p:txBody>
      </p:sp>
      <p:sp>
        <p:nvSpPr>
          <p:cNvPr id="5" name="Rectangle 2"/>
          <p:cNvSpPr txBox="1">
            <a:spLocks noChangeArrowheads="1"/>
          </p:cNvSpPr>
          <p:nvPr/>
        </p:nvSpPr>
        <p:spPr>
          <a:xfrm>
            <a:off x="285720" y="3786190"/>
            <a:ext cx="8501122" cy="674683"/>
          </a:xfrm>
          <a:prstGeom prst="rect">
            <a:avLst/>
          </a:prstGeom>
          <a:noFill/>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Berlin Sans FB Demi" pitchFamily="34" charset="0"/>
                <a:ea typeface="+mj-ea"/>
                <a:cs typeface="+mj-cs"/>
              </a:rPr>
              <a:t>Characteristics of “stress-resistant” individuals</a:t>
            </a:r>
            <a:endParaRPr kumimoji="0" lang="en-US" sz="3200" b="0" i="0" u="none" strike="noStrike" kern="1200" cap="none" spc="0" normalizeH="0" baseline="0" noProof="0" dirty="0">
              <a:ln>
                <a:noFill/>
              </a:ln>
              <a:effectLst/>
              <a:uLnTx/>
              <a:uFillTx/>
              <a:latin typeface="Berlin Sans FB Demi" pitchFamily="34" charset="0"/>
              <a:ea typeface="+mj-ea"/>
              <a:cs typeface="+mj-cs"/>
            </a:endParaRPr>
          </a:p>
        </p:txBody>
      </p:sp>
      <p:sp>
        <p:nvSpPr>
          <p:cNvPr id="6" name="Rectangle 3"/>
          <p:cNvSpPr txBox="1">
            <a:spLocks noChangeArrowheads="1"/>
          </p:cNvSpPr>
          <p:nvPr/>
        </p:nvSpPr>
        <p:spPr>
          <a:xfrm>
            <a:off x="285720" y="4572008"/>
            <a:ext cx="8572560" cy="1928826"/>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Flanerry</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1990</a:t>
            </a:r>
          </a:p>
          <a:p>
            <a:pPr marL="274320" lvl="0" indent="-274320" defTabSz="914400">
              <a:spcBef>
                <a:spcPct val="20000"/>
              </a:spcBef>
              <a:buClr>
                <a:schemeClr val="accent3"/>
              </a:buClr>
              <a:buSzPct val="95000"/>
              <a:buFont typeface="Wingdings 2"/>
              <a:buChar char=""/>
            </a:pPr>
            <a:r>
              <a:rPr lang="en-MY" sz="1400" dirty="0" smtClean="0"/>
              <a:t>Individuals that are stress resistant and stress tough appears to be </a:t>
            </a:r>
            <a:r>
              <a:rPr lang="en-MY" sz="1400" b="1" dirty="0" smtClean="0"/>
              <a:t>balanced, happy, creative, resourceful and strong</a:t>
            </a:r>
            <a:r>
              <a:rPr lang="en-MY" sz="1400" dirty="0" smtClean="0"/>
              <a:t>, even when faced with multiple psychosocial stressors and difficult situations. </a:t>
            </a:r>
          </a:p>
          <a:p>
            <a:pPr marL="274320" lvl="0" indent="-274320" defTabSz="914400">
              <a:spcBef>
                <a:spcPct val="20000"/>
              </a:spcBef>
              <a:buClr>
                <a:schemeClr val="accent3"/>
              </a:buClr>
              <a:buSzPct val="95000"/>
              <a:buFont typeface="Wingdings 2"/>
              <a:buChar char=""/>
            </a:pPr>
            <a:r>
              <a:rPr lang="en-MY" sz="1400" dirty="0" smtClean="0"/>
              <a:t>The stress resistant and stress tough person is psychologically strong, has a positive attitude and purpose, keeps life in perspective, has a good sense of personal control and lives well. </a:t>
            </a:r>
          </a:p>
          <a:p>
            <a:pPr marL="274320" lvl="0" indent="-274320" defTabSz="914400">
              <a:spcBef>
                <a:spcPct val="20000"/>
              </a:spcBef>
              <a:buClr>
                <a:schemeClr val="accent3"/>
              </a:buClr>
              <a:buSzPct val="95000"/>
              <a:buFont typeface="Wingdings 2"/>
              <a:buChar char=""/>
            </a:pPr>
            <a:r>
              <a:rPr lang="en-MY" sz="1400" dirty="0" smtClean="0"/>
              <a:t>In short, the stress </a:t>
            </a:r>
            <a:r>
              <a:rPr lang="en-MY" sz="1400" b="1" dirty="0" smtClean="0"/>
              <a:t>resistance characteristics seem to serve as a buffer against stress </a:t>
            </a:r>
            <a:r>
              <a:rPr lang="en-MY" sz="1400" dirty="0" smtClean="0"/>
              <a:t>and </a:t>
            </a:r>
            <a:r>
              <a:rPr lang="en-MY" sz="1400" b="1" dirty="0" smtClean="0"/>
              <a:t>help to rebound quickly from difficulties!</a:t>
            </a:r>
            <a:endParaRPr kumimoji="0" lang="en-US" sz="1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785834"/>
          </a:xfrm>
        </p:spPr>
        <p:txBody>
          <a:bodyPr>
            <a:normAutofit/>
          </a:bodyPr>
          <a:lstStyle/>
          <a:p>
            <a:r>
              <a:rPr lang="en-US" sz="4400" b="1" dirty="0" smtClean="0">
                <a:solidFill>
                  <a:schemeClr val="tx1"/>
                </a:solidFill>
                <a:latin typeface="Berlin Sans FB Demi" pitchFamily="34" charset="0"/>
              </a:rPr>
              <a:t>TYPE B PERSONALITY</a:t>
            </a:r>
            <a:endParaRPr lang="en-MY" sz="4400" dirty="0">
              <a:latin typeface="Berlin Sans FB Demi" pitchFamily="34" charset="0"/>
            </a:endParaRPr>
          </a:p>
        </p:txBody>
      </p:sp>
      <p:sp>
        <p:nvSpPr>
          <p:cNvPr id="3" name="Content Placeholder 2"/>
          <p:cNvSpPr>
            <a:spLocks noGrp="1"/>
          </p:cNvSpPr>
          <p:nvPr>
            <p:ph idx="1"/>
          </p:nvPr>
        </p:nvSpPr>
        <p:spPr>
          <a:xfrm>
            <a:off x="214282" y="1214422"/>
            <a:ext cx="8715436" cy="5429288"/>
          </a:xfrm>
        </p:spPr>
        <p:txBody>
          <a:bodyPr>
            <a:noAutofit/>
          </a:bodyPr>
          <a:lstStyle/>
          <a:p>
            <a:r>
              <a:rPr lang="en-MY" sz="1600" dirty="0" smtClean="0">
                <a:latin typeface="Berlin Sans FB" pitchFamily="34" charset="0"/>
              </a:rPr>
              <a:t>People with a </a:t>
            </a:r>
            <a:r>
              <a:rPr lang="en-MY" sz="1600" b="1" dirty="0" smtClean="0">
                <a:latin typeface="Berlin Sans FB" pitchFamily="34" charset="0"/>
              </a:rPr>
              <a:t>Type B personality </a:t>
            </a:r>
            <a:r>
              <a:rPr lang="en-MY" sz="1600" dirty="0" smtClean="0">
                <a:latin typeface="Berlin Sans FB" pitchFamily="34" charset="0"/>
              </a:rPr>
              <a:t>are often described as </a:t>
            </a:r>
            <a:r>
              <a:rPr lang="en-MY" sz="1600" b="1" dirty="0" smtClean="0">
                <a:latin typeface="Berlin Sans FB" pitchFamily="34" charset="0"/>
              </a:rPr>
              <a:t>easy-going, relaxed, and highly flexible. </a:t>
            </a:r>
            <a:r>
              <a:rPr lang="en-MY" sz="1600" dirty="0" smtClean="0">
                <a:latin typeface="Berlin Sans FB" pitchFamily="34" charset="0"/>
              </a:rPr>
              <a:t>The type B personality is </a:t>
            </a:r>
            <a:r>
              <a:rPr lang="en-MY" sz="1600" i="1" dirty="0" smtClean="0">
                <a:latin typeface="Berlin Sans FB" pitchFamily="34" charset="0"/>
              </a:rPr>
              <a:t>basically the opposite of the type A.</a:t>
            </a:r>
          </a:p>
          <a:p>
            <a:pPr fontAlgn="base"/>
            <a:r>
              <a:rPr lang="en-MY" sz="1600" dirty="0" smtClean="0">
                <a:latin typeface="Berlin Sans FB" pitchFamily="34" charset="0"/>
              </a:rPr>
              <a:t>The type B personality is characterized by a set of traits that include:</a:t>
            </a:r>
          </a:p>
          <a:p>
            <a:pPr lvl="1" fontAlgn="base"/>
            <a:r>
              <a:rPr lang="en-MY" sz="1600" dirty="0" smtClean="0">
                <a:latin typeface="Berlin Sans FB" pitchFamily="34" charset="0"/>
              </a:rPr>
              <a:t>Flexibility</a:t>
            </a:r>
          </a:p>
          <a:p>
            <a:pPr lvl="1" fontAlgn="base"/>
            <a:r>
              <a:rPr lang="en-MY" sz="1600" dirty="0" smtClean="0">
                <a:latin typeface="Berlin Sans FB" pitchFamily="34" charset="0"/>
              </a:rPr>
              <a:t>Low stress levels</a:t>
            </a:r>
          </a:p>
          <a:p>
            <a:pPr lvl="1" fontAlgn="base"/>
            <a:r>
              <a:rPr lang="en-MY" sz="1600" dirty="0" smtClean="0">
                <a:latin typeface="Berlin Sans FB" pitchFamily="34" charset="0"/>
              </a:rPr>
              <a:t>Relaxed attitude</a:t>
            </a:r>
          </a:p>
          <a:p>
            <a:pPr lvl="1" fontAlgn="base"/>
            <a:r>
              <a:rPr lang="en-MY" sz="1600" dirty="0" smtClean="0">
                <a:latin typeface="Berlin Sans FB" pitchFamily="34" charset="0"/>
              </a:rPr>
              <a:t>Adaptability to change</a:t>
            </a:r>
          </a:p>
          <a:p>
            <a:pPr lvl="1" fontAlgn="base"/>
            <a:r>
              <a:rPr lang="en-MY" sz="1600" dirty="0" smtClean="0">
                <a:latin typeface="Berlin Sans FB" pitchFamily="34" charset="0"/>
              </a:rPr>
              <a:t>Even-tempered</a:t>
            </a:r>
          </a:p>
          <a:p>
            <a:pPr lvl="1" fontAlgn="base"/>
            <a:r>
              <a:rPr lang="en-MY" sz="1600" dirty="0" smtClean="0">
                <a:latin typeface="Berlin Sans FB" pitchFamily="34" charset="0"/>
              </a:rPr>
              <a:t>Laid-back</a:t>
            </a:r>
          </a:p>
          <a:p>
            <a:pPr lvl="1" fontAlgn="base"/>
            <a:r>
              <a:rPr lang="en-MY" sz="1600" dirty="0" smtClean="0">
                <a:latin typeface="Berlin Sans FB" pitchFamily="34" charset="0"/>
              </a:rPr>
              <a:t>Tendency to procrastinate</a:t>
            </a:r>
          </a:p>
          <a:p>
            <a:pPr lvl="1" fontAlgn="base"/>
            <a:r>
              <a:rPr lang="en-MY" sz="1600" dirty="0" smtClean="0">
                <a:latin typeface="Berlin Sans FB" pitchFamily="34" charset="0"/>
              </a:rPr>
              <a:t>Patience</a:t>
            </a:r>
          </a:p>
          <a:p>
            <a:pPr lvl="1" fontAlgn="base"/>
            <a:r>
              <a:rPr lang="en-MY" sz="1600" dirty="0" smtClean="0">
                <a:latin typeface="Berlin Sans FB" pitchFamily="34" charset="0"/>
              </a:rPr>
              <a:t>Creativity</a:t>
            </a:r>
          </a:p>
          <a:p>
            <a:pPr fontAlgn="base"/>
            <a:r>
              <a:rPr lang="en-MY" sz="1600" dirty="0" smtClean="0">
                <a:latin typeface="Berlin Sans FB" pitchFamily="34" charset="0"/>
              </a:rPr>
              <a:t>It is important to remember that everyone tends to experience the above traits to some degree from time to time. People with </a:t>
            </a:r>
            <a:r>
              <a:rPr lang="en-MY" sz="1600" b="1" dirty="0" smtClean="0">
                <a:latin typeface="Berlin Sans FB" pitchFamily="34" charset="0"/>
              </a:rPr>
              <a:t>the type B personality, however, exhibit these personality traits more often than not.</a:t>
            </a:r>
          </a:p>
          <a:p>
            <a:pPr fontAlgn="base"/>
            <a:r>
              <a:rPr lang="en-MY" sz="1600" dirty="0" smtClean="0">
                <a:latin typeface="Berlin Sans FB" pitchFamily="34" charset="0"/>
              </a:rPr>
              <a:t>Here are some things you should remember when you are interacting with a type B personality:</a:t>
            </a:r>
          </a:p>
          <a:p>
            <a:pPr lvl="1" fontAlgn="base"/>
            <a:r>
              <a:rPr lang="en-MY" sz="1600" dirty="0" smtClean="0">
                <a:latin typeface="Berlin Sans FB" pitchFamily="34" charset="0"/>
              </a:rPr>
              <a:t>They have a plan, but it’s probably in their heads.</a:t>
            </a:r>
          </a:p>
          <a:p>
            <a:pPr lvl="1" fontAlgn="base"/>
            <a:r>
              <a:rPr lang="en-MY" sz="1600" dirty="0" smtClean="0">
                <a:latin typeface="Berlin Sans FB" pitchFamily="34" charset="0"/>
              </a:rPr>
              <a:t>They work well in groups. </a:t>
            </a:r>
          </a:p>
          <a:p>
            <a:pPr lvl="1" fontAlgn="base"/>
            <a:r>
              <a:rPr lang="en-MY" sz="1600" dirty="0" smtClean="0">
                <a:latin typeface="Berlin Sans FB" pitchFamily="34" charset="0"/>
              </a:rPr>
              <a:t>They don’t like to be rushed. </a:t>
            </a:r>
          </a:p>
          <a:p>
            <a:endParaRPr lang="en-MY" sz="1600" dirty="0">
              <a:latin typeface="Berlin Sans FB"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Rot="1" noChangeArrowheads="1"/>
          </p:cNvSpPr>
          <p:nvPr>
            <p:ph idx="1"/>
          </p:nvPr>
        </p:nvSpPr>
        <p:spPr>
          <a:xfrm>
            <a:off x="214282" y="1142984"/>
            <a:ext cx="8715436" cy="4786346"/>
          </a:xfrm>
          <a:noFill/>
        </p:spPr>
        <p:txBody>
          <a:bodyPr>
            <a:noAutofit/>
          </a:bodyPr>
          <a:lstStyle/>
          <a:p>
            <a:pPr>
              <a:lnSpc>
                <a:spcPct val="90000"/>
              </a:lnSpc>
            </a:pPr>
            <a:r>
              <a:rPr lang="en-US" sz="1400" dirty="0">
                <a:latin typeface="Bell MT" pitchFamily="18" charset="0"/>
              </a:rPr>
              <a:t>The </a:t>
            </a:r>
            <a:r>
              <a:rPr lang="en-US" sz="1400" b="1" dirty="0">
                <a:latin typeface="Bell MT" pitchFamily="18" charset="0"/>
              </a:rPr>
              <a:t>Type A</a:t>
            </a:r>
            <a:r>
              <a:rPr lang="en-US" sz="1400" dirty="0">
                <a:latin typeface="Bell MT" pitchFamily="18" charset="0"/>
              </a:rPr>
              <a:t> behavior pattern consists of three characteristics: </a:t>
            </a:r>
            <a:endParaRPr lang="en-US" sz="1400" dirty="0" smtClean="0">
              <a:latin typeface="Bell MT" pitchFamily="18" charset="0"/>
            </a:endParaRPr>
          </a:p>
          <a:p>
            <a:pPr lvl="1">
              <a:lnSpc>
                <a:spcPct val="90000"/>
              </a:lnSpc>
            </a:pPr>
            <a:r>
              <a:rPr lang="en-US" sz="1400" b="1" i="1" dirty="0" smtClean="0">
                <a:latin typeface="Bell MT" pitchFamily="18" charset="0"/>
              </a:rPr>
              <a:t>Competitive</a:t>
            </a:r>
            <a:r>
              <a:rPr lang="en-US" sz="1400" dirty="0" smtClean="0">
                <a:latin typeface="Bell MT" pitchFamily="18" charset="0"/>
              </a:rPr>
              <a:t> </a:t>
            </a:r>
            <a:r>
              <a:rPr lang="en-US" sz="1400" b="1" i="1" dirty="0">
                <a:latin typeface="Bell MT" pitchFamily="18" charset="0"/>
              </a:rPr>
              <a:t>achievement orientation</a:t>
            </a:r>
            <a:r>
              <a:rPr lang="en-US" sz="1400" dirty="0">
                <a:latin typeface="Bell MT" pitchFamily="18" charset="0"/>
              </a:rPr>
              <a:t>, </a:t>
            </a:r>
            <a:endParaRPr lang="en-US" sz="1400" dirty="0" smtClean="0">
              <a:latin typeface="Bell MT" pitchFamily="18" charset="0"/>
            </a:endParaRPr>
          </a:p>
          <a:p>
            <a:pPr lvl="1">
              <a:lnSpc>
                <a:spcPct val="90000"/>
              </a:lnSpc>
            </a:pPr>
            <a:r>
              <a:rPr lang="en-US" sz="1400" b="1" dirty="0" smtClean="0">
                <a:latin typeface="Bell MT" pitchFamily="18" charset="0"/>
              </a:rPr>
              <a:t>Time Urgency</a:t>
            </a:r>
          </a:p>
          <a:p>
            <a:pPr lvl="1">
              <a:lnSpc>
                <a:spcPct val="90000"/>
              </a:lnSpc>
            </a:pPr>
            <a:r>
              <a:rPr lang="en-US" sz="1400" b="1" i="1" dirty="0" smtClean="0">
                <a:latin typeface="Bell MT" pitchFamily="18" charset="0"/>
              </a:rPr>
              <a:t>Anger </a:t>
            </a:r>
            <a:r>
              <a:rPr lang="en-US" sz="1400" b="1" i="1" dirty="0">
                <a:latin typeface="Bell MT" pitchFamily="18" charset="0"/>
              </a:rPr>
              <a:t>or </a:t>
            </a:r>
            <a:r>
              <a:rPr lang="en-US" sz="1400" b="1" i="1" dirty="0" smtClean="0">
                <a:latin typeface="Bell MT" pitchFamily="18" charset="0"/>
              </a:rPr>
              <a:t>Hostility</a:t>
            </a:r>
          </a:p>
          <a:p>
            <a:pPr>
              <a:lnSpc>
                <a:spcPct val="90000"/>
              </a:lnSpc>
            </a:pPr>
            <a:r>
              <a:rPr lang="en-MY" sz="1400" dirty="0" smtClean="0">
                <a:latin typeface="Bell MT" pitchFamily="18" charset="0"/>
              </a:rPr>
              <a:t>You may also be more inclined to have a short temper. </a:t>
            </a:r>
            <a:endParaRPr lang="en-GB" sz="1400" dirty="0" smtClean="0">
              <a:latin typeface="Bell MT" pitchFamily="18" charset="0"/>
            </a:endParaRPr>
          </a:p>
          <a:p>
            <a:pPr>
              <a:lnSpc>
                <a:spcPct val="90000"/>
              </a:lnSpc>
            </a:pPr>
            <a:r>
              <a:rPr lang="en-GB" sz="1400" dirty="0" smtClean="0">
                <a:latin typeface="Bell MT" pitchFamily="18" charset="0"/>
              </a:rPr>
              <a:t>Associated </a:t>
            </a:r>
            <a:r>
              <a:rPr lang="en-GB" sz="1400" dirty="0">
                <a:latin typeface="Bell MT" pitchFamily="18" charset="0"/>
              </a:rPr>
              <a:t>with increased risk of heart disease which may have </a:t>
            </a:r>
            <a:r>
              <a:rPr lang="en-GB" sz="1400" b="1" i="1" u="sng" dirty="0">
                <a:latin typeface="Bell MT" pitchFamily="18" charset="0"/>
              </a:rPr>
              <a:t>more to do with </a:t>
            </a:r>
            <a:r>
              <a:rPr lang="en-GB" sz="1400" b="1" i="1" u="sng" dirty="0" smtClean="0">
                <a:latin typeface="Bell MT" pitchFamily="18" charset="0"/>
              </a:rPr>
              <a:t>hostility.</a:t>
            </a:r>
          </a:p>
          <a:p>
            <a:pPr>
              <a:lnSpc>
                <a:spcPct val="90000"/>
              </a:lnSpc>
              <a:buNone/>
            </a:pPr>
            <a:endParaRPr lang="en-GB" sz="1400" b="1" dirty="0" smtClean="0">
              <a:latin typeface="Bell MT" pitchFamily="18" charset="0"/>
            </a:endParaRPr>
          </a:p>
          <a:p>
            <a:pPr>
              <a:lnSpc>
                <a:spcPct val="90000"/>
              </a:lnSpc>
            </a:pPr>
            <a:r>
              <a:rPr lang="en-GB" sz="1400" b="1" dirty="0" smtClean="0">
                <a:latin typeface="Bell MT" pitchFamily="18" charset="0"/>
              </a:rPr>
              <a:t>Type </a:t>
            </a:r>
            <a:r>
              <a:rPr lang="en-GB" sz="1400" b="1" dirty="0">
                <a:latin typeface="Bell MT" pitchFamily="18" charset="0"/>
              </a:rPr>
              <a:t>B Personality </a:t>
            </a:r>
            <a:r>
              <a:rPr lang="en-US" sz="1400" dirty="0" smtClean="0">
                <a:latin typeface="Bell MT" pitchFamily="18" charset="0"/>
              </a:rPr>
              <a:t>behavior pattern consists of three characteristics: </a:t>
            </a:r>
            <a:endParaRPr lang="en-GB" sz="1400" b="1" dirty="0" smtClean="0">
              <a:latin typeface="Bell MT" pitchFamily="18" charset="0"/>
            </a:endParaRPr>
          </a:p>
          <a:p>
            <a:pPr lvl="1">
              <a:lnSpc>
                <a:spcPct val="90000"/>
              </a:lnSpc>
            </a:pPr>
            <a:r>
              <a:rPr lang="en-GB" sz="1400" b="1" dirty="0" smtClean="0">
                <a:latin typeface="Bell MT" pitchFamily="18" charset="0"/>
              </a:rPr>
              <a:t>Relaxed</a:t>
            </a:r>
          </a:p>
          <a:p>
            <a:pPr lvl="1">
              <a:lnSpc>
                <a:spcPct val="90000"/>
              </a:lnSpc>
            </a:pPr>
            <a:r>
              <a:rPr lang="en-GB" sz="1400" b="1" dirty="0" smtClean="0">
                <a:latin typeface="Bell MT" pitchFamily="18" charset="0"/>
              </a:rPr>
              <a:t>Patient</a:t>
            </a:r>
          </a:p>
          <a:p>
            <a:pPr lvl="1">
              <a:lnSpc>
                <a:spcPct val="90000"/>
              </a:lnSpc>
            </a:pPr>
            <a:r>
              <a:rPr lang="en-GB" sz="1400" b="1" dirty="0" smtClean="0">
                <a:latin typeface="Bell MT" pitchFamily="18" charset="0"/>
              </a:rPr>
              <a:t>easygoing</a:t>
            </a:r>
            <a:endParaRPr lang="en-GB" sz="1400" dirty="0">
              <a:latin typeface="Bell MT" pitchFamily="18" charset="0"/>
            </a:endParaRPr>
          </a:p>
          <a:p>
            <a:r>
              <a:rPr lang="en-MY" sz="1400" dirty="0" smtClean="0">
                <a:latin typeface="Bell MT" pitchFamily="18" charset="0"/>
              </a:rPr>
              <a:t>Individuals with a Type B personality work steadily, enjoying achievements, but do not tend to become stress when goals are not achieved.</a:t>
            </a:r>
          </a:p>
          <a:p>
            <a:r>
              <a:rPr lang="en-MY" sz="1400" dirty="0" smtClean="0">
                <a:latin typeface="Bell MT" pitchFamily="18" charset="0"/>
              </a:rPr>
              <a:t>People with Type B personality tend to be more tolerant of others, are more relaxed than Type A individuals, more reflective, experience lower levels of anxiety and display a higher level of imagination and creativity.</a:t>
            </a:r>
          </a:p>
          <a:p>
            <a:pPr>
              <a:lnSpc>
                <a:spcPct val="90000"/>
              </a:lnSpc>
              <a:buNone/>
            </a:pPr>
            <a:endParaRPr lang="en-GB" sz="1400" dirty="0">
              <a:latin typeface="Bell MT"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18</a:t>
            </a:fld>
            <a:endParaRPr lang="en-US"/>
          </a:p>
        </p:txBody>
      </p:sp>
      <p:sp>
        <p:nvSpPr>
          <p:cNvPr id="46082" name="Rectangle 2"/>
          <p:cNvSpPr>
            <a:spLocks noGrp="1" noRot="1" noChangeArrowheads="1"/>
          </p:cNvSpPr>
          <p:nvPr>
            <p:ph type="title"/>
          </p:nvPr>
        </p:nvSpPr>
        <p:spPr>
          <a:xfrm>
            <a:off x="714348" y="0"/>
            <a:ext cx="7696200" cy="1307401"/>
          </a:xfrm>
        </p:spPr>
        <p:txBody>
          <a:bodyPr>
            <a:normAutofit/>
          </a:bodyPr>
          <a:lstStyle/>
          <a:p>
            <a:pPr algn="ctr"/>
            <a:r>
              <a:rPr lang="en-GB" sz="3600" dirty="0">
                <a:effectLst/>
                <a:latin typeface="Berlin Sans FB Demi" pitchFamily="34" charset="0"/>
              </a:rPr>
              <a:t>Personality factors that influence how one responds to </a:t>
            </a:r>
            <a:r>
              <a:rPr lang="en-GB" sz="3600" dirty="0" smtClean="0">
                <a:effectLst/>
                <a:latin typeface="Berlin Sans FB Demi" pitchFamily="34" charset="0"/>
              </a:rPr>
              <a:t>stress…</a:t>
            </a:r>
            <a:endParaRPr lang="uk-UA" sz="3600" dirty="0">
              <a:effectLst/>
            </a:endParaRPr>
          </a:p>
        </p:txBody>
      </p:sp>
      <p:pic>
        <p:nvPicPr>
          <p:cNvPr id="6" name="Picture 5" descr="e7ce98a6bf75a2d5bb9ac5ff7a0ee6c6.jpg"/>
          <p:cNvPicPr>
            <a:picLocks noChangeAspect="1"/>
          </p:cNvPicPr>
          <p:nvPr/>
        </p:nvPicPr>
        <p:blipFill>
          <a:blip r:embed="rId2"/>
          <a:srcRect l="6251" r="7812" b="13888"/>
          <a:stretch>
            <a:fillRect/>
          </a:stretch>
        </p:blipFill>
        <p:spPr>
          <a:xfrm>
            <a:off x="5214942" y="4857760"/>
            <a:ext cx="3786182" cy="1857364"/>
          </a:xfrm>
          <a:prstGeom prst="rect">
            <a:avLst/>
          </a:prstGeom>
        </p:spPr>
      </p:pic>
    </p:spTree>
  </p:cSld>
  <p:clrMapOvr>
    <a:masterClrMapping/>
  </p:clrMapOvr>
  <p:transition>
    <p:wheel spokes="2"/>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D1409-8ABB-48DA-9835-35BB683FD164}" type="slidenum">
              <a:rPr lang="en-US" smtClean="0"/>
              <a:pPr/>
              <a:t>19</a:t>
            </a:fld>
            <a:endParaRPr lang="en-US"/>
          </a:p>
        </p:txBody>
      </p:sp>
      <p:pic>
        <p:nvPicPr>
          <p:cNvPr id="5" name="Picture 4" descr="Dieting-Struggles-Based-Personality-Type.jpg"/>
          <p:cNvPicPr>
            <a:picLocks noChangeAspect="1"/>
          </p:cNvPicPr>
          <p:nvPr/>
        </p:nvPicPr>
        <p:blipFill>
          <a:blip r:embed="rId3"/>
          <a:srcRect l="5479" t="4109" r="4109" b="5479"/>
          <a:stretch>
            <a:fillRect/>
          </a:stretch>
        </p:blipFill>
        <p:spPr>
          <a:xfrm>
            <a:off x="1500166" y="0"/>
            <a:ext cx="6072230" cy="4404717"/>
          </a:xfrm>
          <a:prstGeom prst="rect">
            <a:avLst/>
          </a:prstGeom>
        </p:spPr>
      </p:pic>
      <p:pic>
        <p:nvPicPr>
          <p:cNvPr id="6" name="Picture 5" descr="Type-A-personality-Vs-Type-B-personality-bannerman.jpg"/>
          <p:cNvPicPr>
            <a:picLocks noChangeAspect="1"/>
          </p:cNvPicPr>
          <p:nvPr/>
        </p:nvPicPr>
        <p:blipFill>
          <a:blip r:embed="rId4"/>
          <a:stretch>
            <a:fillRect/>
          </a:stretch>
        </p:blipFill>
        <p:spPr>
          <a:xfrm>
            <a:off x="2214546" y="4500570"/>
            <a:ext cx="4714876" cy="22145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D1409-8ABB-48DA-9835-35BB683FD164}" type="slidenum">
              <a:rPr lang="en-US" smtClean="0"/>
              <a:pPr/>
              <a:t>2</a:t>
            </a:fld>
            <a:endParaRPr lang="en-US"/>
          </a:p>
        </p:txBody>
      </p:sp>
      <p:graphicFrame>
        <p:nvGraphicFramePr>
          <p:cNvPr id="5" name="Diagram 4"/>
          <p:cNvGraphicFramePr/>
          <p:nvPr/>
        </p:nvGraphicFramePr>
        <p:xfrm>
          <a:off x="500034" y="428604"/>
          <a:ext cx="5643602"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t-Work-Hero.jpg"/>
          <p:cNvPicPr>
            <a:picLocks noChangeAspect="1"/>
          </p:cNvPicPr>
          <p:nvPr/>
        </p:nvPicPr>
        <p:blipFill>
          <a:blip r:embed="rId7" cstate="print"/>
          <a:stretch>
            <a:fillRect/>
          </a:stretch>
        </p:blipFill>
        <p:spPr>
          <a:xfrm rot="20263084">
            <a:off x="6265311" y="503353"/>
            <a:ext cx="2475340" cy="1650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Dont-take-it-personal.png"/>
          <p:cNvPicPr>
            <a:picLocks noChangeAspect="1"/>
          </p:cNvPicPr>
          <p:nvPr/>
        </p:nvPicPr>
        <p:blipFill>
          <a:blip r:embed="rId8" cstate="print"/>
          <a:stretch>
            <a:fillRect/>
          </a:stretch>
        </p:blipFill>
        <p:spPr>
          <a:xfrm rot="20209206">
            <a:off x="7740524" y="1987266"/>
            <a:ext cx="1173119" cy="731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StressPractices.jpg"/>
          <p:cNvPicPr>
            <a:picLocks noChangeAspect="1"/>
          </p:cNvPicPr>
          <p:nvPr/>
        </p:nvPicPr>
        <p:blipFill>
          <a:blip r:embed="rId9" cstate="print"/>
          <a:srcRect l="18104" r="13433"/>
          <a:stretch>
            <a:fillRect/>
          </a:stretch>
        </p:blipFill>
        <p:spPr>
          <a:xfrm rot="20505620">
            <a:off x="6351386" y="3215270"/>
            <a:ext cx="2380794" cy="21734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285720" y="1214422"/>
            <a:ext cx="8643998" cy="4419603"/>
          </a:xfrm>
        </p:spPr>
        <p:txBody>
          <a:bodyPr>
            <a:normAutofit/>
          </a:bodyPr>
          <a:lstStyle/>
          <a:p>
            <a:pPr algn="just"/>
            <a:r>
              <a:rPr lang="en-US" sz="1600" dirty="0" smtClean="0">
                <a:latin typeface="Bodoni MT" pitchFamily="18" charset="0"/>
              </a:rPr>
              <a:t>The </a:t>
            </a:r>
            <a:r>
              <a:rPr lang="en-US" sz="1600" b="1" dirty="0" smtClean="0">
                <a:latin typeface="Bodoni MT" pitchFamily="18" charset="0"/>
              </a:rPr>
              <a:t>self-concept</a:t>
            </a:r>
            <a:r>
              <a:rPr lang="en-US" sz="1600" dirty="0" smtClean="0">
                <a:latin typeface="Bodoni MT" pitchFamily="18" charset="0"/>
              </a:rPr>
              <a:t> is a factual description of </a:t>
            </a:r>
            <a:r>
              <a:rPr lang="en-US" sz="1600" b="1" dirty="0" smtClean="0">
                <a:latin typeface="Bodoni MT" pitchFamily="18" charset="0"/>
              </a:rPr>
              <a:t>how you perceive yourself</a:t>
            </a:r>
            <a:r>
              <a:rPr lang="en-US" sz="1600" dirty="0" smtClean="0">
                <a:latin typeface="Bodoni MT" pitchFamily="18" charset="0"/>
              </a:rPr>
              <a:t>. If your perception is distorted, this description may not be an accurate depiction of you, but it is an accurate statement of what you believe about yourself. </a:t>
            </a:r>
          </a:p>
          <a:p>
            <a:pPr algn="just"/>
            <a:r>
              <a:rPr lang="en-US" sz="1600" dirty="0" smtClean="0">
                <a:latin typeface="Bodoni MT" pitchFamily="18" charset="0"/>
              </a:rPr>
              <a:t>Self-concept </a:t>
            </a:r>
            <a:r>
              <a:rPr lang="en-US" sz="1600" dirty="0">
                <a:latin typeface="Bodoni MT" pitchFamily="18" charset="0"/>
              </a:rPr>
              <a:t>:  self </a:t>
            </a:r>
            <a:r>
              <a:rPr lang="en-US" sz="1600" dirty="0" smtClean="0">
                <a:latin typeface="Bodoni MT" pitchFamily="18" charset="0"/>
              </a:rPr>
              <a:t>image; each </a:t>
            </a:r>
            <a:r>
              <a:rPr lang="en-US" sz="1600" dirty="0">
                <a:latin typeface="Bodoni MT" pitchFamily="18" charset="0"/>
              </a:rPr>
              <a:t>individual is unique with own </a:t>
            </a:r>
            <a:r>
              <a:rPr lang="en-US" sz="1600" dirty="0" smtClean="0">
                <a:latin typeface="Bodoni MT" pitchFamily="18" charset="0"/>
              </a:rPr>
              <a:t>self-concept.</a:t>
            </a:r>
            <a:endParaRPr lang="en-US" sz="1600" dirty="0">
              <a:latin typeface="Bodoni MT" pitchFamily="18" charset="0"/>
            </a:endParaRPr>
          </a:p>
          <a:p>
            <a:pPr algn="just"/>
            <a:r>
              <a:rPr lang="en-US" sz="1600" dirty="0" smtClean="0">
                <a:latin typeface="Bodoni MT" pitchFamily="18" charset="0"/>
              </a:rPr>
              <a:t>The self-concept is derived from </a:t>
            </a:r>
            <a:r>
              <a:rPr lang="en-US" sz="1600" b="1" dirty="0" smtClean="0">
                <a:solidFill>
                  <a:srgbClr val="FF0000"/>
                </a:solidFill>
                <a:latin typeface="Bodoni MT" pitchFamily="18" charset="0"/>
              </a:rPr>
              <a:t>self-esteem and self-efficacy</a:t>
            </a:r>
            <a:r>
              <a:rPr lang="en-US" sz="1600" dirty="0" smtClean="0">
                <a:latin typeface="Bodoni MT" pitchFamily="18" charset="0"/>
              </a:rPr>
              <a:t>. If a person has low self-esteem, the self-concept may be skewed in the direction of a negative description.</a:t>
            </a:r>
            <a:endParaRPr lang="en-US" sz="1600" b="1" dirty="0" smtClean="0">
              <a:solidFill>
                <a:schemeClr val="folHlink"/>
              </a:solidFill>
              <a:latin typeface="Bodoni MT" pitchFamily="18" charset="0"/>
            </a:endParaRPr>
          </a:p>
          <a:p>
            <a:pPr algn="just"/>
            <a:r>
              <a:rPr lang="en-US" sz="1600" dirty="0" smtClean="0">
                <a:latin typeface="Bodoni MT" pitchFamily="18" charset="0"/>
              </a:rPr>
              <a:t>Those</a:t>
            </a:r>
            <a:r>
              <a:rPr lang="en-US" sz="1600" b="1" dirty="0" smtClean="0">
                <a:solidFill>
                  <a:schemeClr val="folHlink"/>
                </a:solidFill>
                <a:latin typeface="Bodoni MT" pitchFamily="18" charset="0"/>
              </a:rPr>
              <a:t> </a:t>
            </a:r>
            <a:r>
              <a:rPr lang="en-US" sz="1600" dirty="0" smtClean="0">
                <a:latin typeface="Bodoni MT" pitchFamily="18" charset="0"/>
              </a:rPr>
              <a:t>components are:</a:t>
            </a:r>
          </a:p>
          <a:p>
            <a:pPr lvl="1" algn="just"/>
            <a:r>
              <a:rPr lang="en-US" sz="1600" b="1" i="1" dirty="0" smtClean="0">
                <a:latin typeface="Bodoni MT" pitchFamily="18" charset="0"/>
              </a:rPr>
              <a:t>self-knowledge</a:t>
            </a:r>
          </a:p>
          <a:p>
            <a:pPr lvl="1" algn="just"/>
            <a:r>
              <a:rPr lang="en-US" sz="1600" b="1" i="1" dirty="0" smtClean="0">
                <a:latin typeface="Bodoni MT" pitchFamily="18" charset="0"/>
              </a:rPr>
              <a:t>ideal-self</a:t>
            </a:r>
          </a:p>
          <a:p>
            <a:pPr lvl="1" algn="just"/>
            <a:r>
              <a:rPr lang="en-US" sz="1600" b="1" i="1" dirty="0" smtClean="0">
                <a:latin typeface="Bodoni MT" pitchFamily="18" charset="0"/>
              </a:rPr>
              <a:t>self-image</a:t>
            </a:r>
            <a:endParaRPr lang="en-US" sz="1600" b="1" i="1" dirty="0">
              <a:latin typeface="Bodoni MT"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20</a:t>
            </a:fld>
            <a:endParaRPr lang="en-US"/>
          </a:p>
        </p:txBody>
      </p:sp>
      <p:sp>
        <p:nvSpPr>
          <p:cNvPr id="3074" name="Rectangle 2"/>
          <p:cNvSpPr>
            <a:spLocks noGrp="1" noChangeArrowheads="1"/>
          </p:cNvSpPr>
          <p:nvPr>
            <p:ph type="title"/>
          </p:nvPr>
        </p:nvSpPr>
        <p:spPr>
          <a:xfrm>
            <a:off x="762001" y="152400"/>
            <a:ext cx="5238760" cy="1062022"/>
          </a:xfrm>
          <a:noFill/>
        </p:spPr>
        <p:txBody>
          <a:bodyPr/>
          <a:lstStyle/>
          <a:p>
            <a:r>
              <a:rPr lang="en-US" sz="6000" b="1" dirty="0">
                <a:effectLst/>
                <a:latin typeface="Berlin Sans FB Demi" pitchFamily="34" charset="0"/>
              </a:rPr>
              <a:t>Self -Concept</a:t>
            </a:r>
          </a:p>
        </p:txBody>
      </p:sp>
      <p:pic>
        <p:nvPicPr>
          <p:cNvPr id="5" name="Picture 4" descr="selfconcept.jpg"/>
          <p:cNvPicPr>
            <a:picLocks noChangeAspect="1"/>
          </p:cNvPicPr>
          <p:nvPr/>
        </p:nvPicPr>
        <p:blipFill>
          <a:blip r:embed="rId3" cstate="print"/>
          <a:stretch>
            <a:fillRect/>
          </a:stretch>
        </p:blipFill>
        <p:spPr>
          <a:xfrm>
            <a:off x="3571868" y="3143248"/>
            <a:ext cx="5429288" cy="3635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20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20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20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20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07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 calcmode="lin" valueType="num">
                                      <p:cBhvr additive="base">
                                        <p:cTn id="29" dur="20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07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 calcmode="lin" valueType="num">
                                      <p:cBhvr additive="base">
                                        <p:cTn id="33" dur="2000" fill="hold"/>
                                        <p:tgtEl>
                                          <p:spTgt spid="3075">
                                            <p:txEl>
                                              <p:pRg st="5" end="5"/>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07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 calcmode="lin" valueType="num">
                                      <p:cBhvr additive="base">
                                        <p:cTn id="37" dur="2000" fill="hold"/>
                                        <p:tgtEl>
                                          <p:spTgt spid="3075">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48" y="785794"/>
            <a:ext cx="7315200" cy="712787"/>
          </a:xfrm>
          <a:noFill/>
        </p:spPr>
        <p:txBody>
          <a:bodyPr>
            <a:normAutofit/>
          </a:bodyPr>
          <a:lstStyle/>
          <a:p>
            <a:pPr algn="ctr"/>
            <a:r>
              <a:rPr lang="en-US" dirty="0">
                <a:latin typeface="Berlin Sans FB Demi" pitchFamily="34" charset="0"/>
              </a:rPr>
              <a:t>Self Concept consists of:</a:t>
            </a:r>
          </a:p>
        </p:txBody>
      </p:sp>
      <p:sp>
        <p:nvSpPr>
          <p:cNvPr id="2" name="Slide Number Placeholder 1"/>
          <p:cNvSpPr>
            <a:spLocks noGrp="1"/>
          </p:cNvSpPr>
          <p:nvPr>
            <p:ph type="sldNum" sz="quarter" idx="12"/>
          </p:nvPr>
        </p:nvSpPr>
        <p:spPr/>
        <p:txBody>
          <a:bodyPr/>
          <a:lstStyle/>
          <a:p>
            <a:fld id="{4CDD1409-8ABB-48DA-9835-35BB683FD164}" type="slidenum">
              <a:rPr lang="en-US" smtClean="0"/>
              <a:pPr/>
              <a:t>21</a:t>
            </a:fld>
            <a:endParaRPr lang="en-US"/>
          </a:p>
        </p:txBody>
      </p:sp>
      <p:graphicFrame>
        <p:nvGraphicFramePr>
          <p:cNvPr id="5" name="Diagram 4"/>
          <p:cNvGraphicFramePr/>
          <p:nvPr>
            <p:extLst>
              <p:ext uri="{D42A27DB-BD31-4B8C-83A1-F6EECF244321}">
                <p14:modId xmlns:p14="http://schemas.microsoft.com/office/powerpoint/2010/main" xmlns="" val="263544184"/>
              </p:ext>
            </p:extLst>
          </p:nvPr>
        </p:nvGraphicFramePr>
        <p:xfrm>
          <a:off x="571472" y="1714488"/>
          <a:ext cx="807249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857232"/>
            <a:ext cx="7239000" cy="975360"/>
          </a:xfrm>
          <a:noFill/>
        </p:spPr>
        <p:txBody>
          <a:bodyPr>
            <a:normAutofit fontScale="90000"/>
          </a:bodyPr>
          <a:lstStyle/>
          <a:p>
            <a:r>
              <a:rPr lang="en-US" dirty="0">
                <a:latin typeface="Berlin Sans FB Demi" pitchFamily="34" charset="0"/>
              </a:rPr>
              <a:t>WHAT IS SELF-ESTEEM?</a:t>
            </a:r>
            <a:br>
              <a:rPr lang="en-US" dirty="0">
                <a:latin typeface="Berlin Sans FB Demi" pitchFamily="34" charset="0"/>
              </a:rPr>
            </a:br>
            <a:endParaRPr lang="en-US" dirty="0">
              <a:latin typeface="Berlin Sans FB Demi" pitchFamily="34" charset="0"/>
            </a:endParaRPr>
          </a:p>
        </p:txBody>
      </p:sp>
      <p:sp>
        <p:nvSpPr>
          <p:cNvPr id="2" name="Content Placeholder 1"/>
          <p:cNvSpPr>
            <a:spLocks noGrp="1"/>
          </p:cNvSpPr>
          <p:nvPr>
            <p:ph idx="1"/>
          </p:nvPr>
        </p:nvSpPr>
        <p:spPr>
          <a:xfrm>
            <a:off x="500034" y="1500174"/>
            <a:ext cx="8229600" cy="4389120"/>
          </a:xfrm>
        </p:spPr>
        <p:txBody>
          <a:bodyPr>
            <a:normAutofit/>
          </a:bodyPr>
          <a:lstStyle/>
          <a:p>
            <a:r>
              <a:rPr lang="en-US" sz="1600" dirty="0">
                <a:latin typeface="Bodoni MT" pitchFamily="18" charset="0"/>
              </a:rPr>
              <a:t>Self-esteem is </a:t>
            </a:r>
            <a:r>
              <a:rPr lang="en-US" sz="1600" b="1" dirty="0">
                <a:latin typeface="Bodoni MT" pitchFamily="18" charset="0"/>
              </a:rPr>
              <a:t>the regard or respect that a person has for oneself</a:t>
            </a:r>
            <a:r>
              <a:rPr lang="en-US" sz="1600" dirty="0">
                <a:latin typeface="Bodoni MT" pitchFamily="18" charset="0"/>
              </a:rPr>
              <a:t>. </a:t>
            </a:r>
            <a:endParaRPr lang="en-US" sz="1600" dirty="0" smtClean="0">
              <a:latin typeface="Bodoni MT" pitchFamily="18" charset="0"/>
            </a:endParaRPr>
          </a:p>
          <a:p>
            <a:pPr fontAlgn="base"/>
            <a:r>
              <a:rPr lang="en-MY" sz="1600" dirty="0" smtClean="0">
                <a:latin typeface="Bodoni MT" pitchFamily="18" charset="0"/>
              </a:rPr>
              <a:t>In </a:t>
            </a:r>
            <a:r>
              <a:rPr lang="en-MY" sz="1600" u="sng" dirty="0" smtClean="0">
                <a:latin typeface="Bodoni MT" pitchFamily="18" charset="0"/>
                <a:hlinkClick r:id="rId2"/>
              </a:rPr>
              <a:t>psychology</a:t>
            </a:r>
            <a:r>
              <a:rPr lang="en-MY" sz="1600" dirty="0" smtClean="0">
                <a:latin typeface="Bodoni MT" pitchFamily="18" charset="0"/>
              </a:rPr>
              <a:t>, the term self-esteem is used to </a:t>
            </a:r>
            <a:r>
              <a:rPr lang="en-MY" sz="1600" b="1" dirty="0" smtClean="0">
                <a:latin typeface="Bodoni MT" pitchFamily="18" charset="0"/>
              </a:rPr>
              <a:t>describe a person's overall subjective sense of personal worth or value</a:t>
            </a:r>
            <a:r>
              <a:rPr lang="en-MY" sz="1600" dirty="0" smtClean="0">
                <a:latin typeface="Bodoni MT" pitchFamily="18" charset="0"/>
              </a:rPr>
              <a:t>. In other words, self-esteem may be defined as how much you appreciate and like yourself regardless of the circumstances. Your self-esteem is defined by many factors including:</a:t>
            </a:r>
          </a:p>
          <a:p>
            <a:pPr lvl="1" fontAlgn="base"/>
            <a:r>
              <a:rPr lang="en-MY" sz="1600" i="1" dirty="0" smtClean="0">
                <a:latin typeface="Bodoni MT" pitchFamily="18" charset="0"/>
              </a:rPr>
              <a:t>Self-confidence</a:t>
            </a:r>
          </a:p>
          <a:p>
            <a:pPr lvl="1" fontAlgn="base"/>
            <a:r>
              <a:rPr lang="en-MY" sz="1600" i="1" dirty="0" smtClean="0">
                <a:latin typeface="Bodoni MT" pitchFamily="18" charset="0"/>
              </a:rPr>
              <a:t>Feeling of security</a:t>
            </a:r>
          </a:p>
          <a:p>
            <a:pPr lvl="1" fontAlgn="base"/>
            <a:r>
              <a:rPr lang="en-MY" sz="1600" i="1" dirty="0" smtClean="0">
                <a:latin typeface="Bodoni MT" pitchFamily="18" charset="0"/>
              </a:rPr>
              <a:t>Identity</a:t>
            </a:r>
          </a:p>
          <a:p>
            <a:pPr lvl="1" fontAlgn="base"/>
            <a:r>
              <a:rPr lang="en-MY" sz="1600" i="1" dirty="0" smtClean="0">
                <a:latin typeface="Bodoni MT" pitchFamily="18" charset="0"/>
              </a:rPr>
              <a:t>Sense of belonging</a:t>
            </a:r>
          </a:p>
          <a:p>
            <a:pPr lvl="1" fontAlgn="base"/>
            <a:r>
              <a:rPr lang="en-MY" sz="1600" i="1" dirty="0" smtClean="0">
                <a:latin typeface="Bodoni MT" pitchFamily="18" charset="0"/>
              </a:rPr>
              <a:t>Feeling of competence</a:t>
            </a:r>
          </a:p>
          <a:p>
            <a:pPr fontAlgn="base"/>
            <a:r>
              <a:rPr lang="en-MY" sz="1600" dirty="0" smtClean="0">
                <a:latin typeface="Bodoni MT" pitchFamily="18" charset="0"/>
              </a:rPr>
              <a:t>Other terms that are often used interchangeably with self-esteem include self-worth, self-regard, and self-respect.</a:t>
            </a:r>
          </a:p>
          <a:p>
            <a:pPr fontAlgn="base"/>
            <a:r>
              <a:rPr lang="en-MY" sz="1600" dirty="0" smtClean="0">
                <a:latin typeface="Bodoni MT" pitchFamily="18" charset="0"/>
              </a:rPr>
              <a:t>Self-esteem tends to be lowest in childhood and increases during adolescence, as well as adulthood, eventually reaching a fairly stable and enduring level. This makes self-esteem similar to the stability of personality traits over time.</a:t>
            </a:r>
          </a:p>
          <a:p>
            <a:endParaRPr lang="en-US" sz="1600" dirty="0">
              <a:latin typeface="Bodoni MT" pitchFamily="18" charset="0"/>
            </a:endParaRPr>
          </a:p>
        </p:txBody>
      </p:sp>
      <p:sp>
        <p:nvSpPr>
          <p:cNvPr id="4" name="Slide Number Placeholder 3"/>
          <p:cNvSpPr>
            <a:spLocks noGrp="1"/>
          </p:cNvSpPr>
          <p:nvPr>
            <p:ph type="sldNum" sz="quarter" idx="12"/>
          </p:nvPr>
        </p:nvSpPr>
        <p:spPr/>
        <p:txBody>
          <a:bodyPr/>
          <a:lstStyle/>
          <a:p>
            <a:fld id="{4CDD1409-8ABB-48DA-9835-35BB683FD16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85728"/>
            <a:ext cx="6705600" cy="1203960"/>
          </a:xfrm>
          <a:noFill/>
        </p:spPr>
        <p:txBody>
          <a:bodyPr>
            <a:noAutofit/>
          </a:bodyPr>
          <a:lstStyle/>
          <a:p>
            <a:r>
              <a:rPr lang="en-US" sz="4000" dirty="0">
                <a:solidFill>
                  <a:schemeClr val="tx1"/>
                </a:solidFill>
                <a:latin typeface="Berlin Sans FB Demi" pitchFamily="34" charset="0"/>
              </a:rPr>
              <a:t>WHAT IS SELF-EFFICACY?</a:t>
            </a:r>
            <a:br>
              <a:rPr lang="en-US" sz="4000" dirty="0">
                <a:solidFill>
                  <a:schemeClr val="tx1"/>
                </a:solidFill>
                <a:latin typeface="Berlin Sans FB Demi" pitchFamily="34" charset="0"/>
              </a:rPr>
            </a:br>
            <a:endParaRPr lang="en-US" sz="4000" dirty="0">
              <a:solidFill>
                <a:schemeClr val="tx1"/>
              </a:solidFill>
              <a:latin typeface="Berlin Sans FB Demi" pitchFamily="34" charset="0"/>
            </a:endParaRPr>
          </a:p>
        </p:txBody>
      </p:sp>
      <p:sp>
        <p:nvSpPr>
          <p:cNvPr id="2" name="Content Placeholder 1"/>
          <p:cNvSpPr>
            <a:spLocks noGrp="1"/>
          </p:cNvSpPr>
          <p:nvPr>
            <p:ph sz="quarter" idx="1"/>
          </p:nvPr>
        </p:nvSpPr>
        <p:spPr>
          <a:xfrm>
            <a:off x="285720" y="1214422"/>
            <a:ext cx="8358246" cy="2357454"/>
          </a:xfrm>
        </p:spPr>
        <p:txBody>
          <a:bodyPr>
            <a:normAutofit/>
          </a:bodyPr>
          <a:lstStyle/>
          <a:p>
            <a:pPr algn="just"/>
            <a:r>
              <a:rPr lang="en-MY" sz="1600" dirty="0" smtClean="0">
                <a:latin typeface="Bodoni MT" pitchFamily="18" charset="0"/>
              </a:rPr>
              <a:t>According to Albert </a:t>
            </a:r>
            <a:r>
              <a:rPr lang="en-MY" sz="1600" dirty="0" err="1" smtClean="0">
                <a:latin typeface="Bodoni MT" pitchFamily="18" charset="0"/>
              </a:rPr>
              <a:t>Bandura</a:t>
            </a:r>
            <a:r>
              <a:rPr lang="en-MY" sz="1600" dirty="0" smtClean="0">
                <a:latin typeface="Bodoni MT" pitchFamily="18" charset="0"/>
              </a:rPr>
              <a:t>, </a:t>
            </a:r>
            <a:r>
              <a:rPr lang="en-MY" sz="1600" b="1" dirty="0" smtClean="0">
                <a:latin typeface="Bodoni MT" pitchFamily="18" charset="0"/>
              </a:rPr>
              <a:t>self</a:t>
            </a:r>
            <a:r>
              <a:rPr lang="en-MY" sz="1600" dirty="0" smtClean="0">
                <a:latin typeface="Bodoni MT" pitchFamily="18" charset="0"/>
              </a:rPr>
              <a:t>-</a:t>
            </a:r>
            <a:r>
              <a:rPr lang="en-MY" sz="1600" b="1" dirty="0" smtClean="0">
                <a:latin typeface="Bodoni MT" pitchFamily="18" charset="0"/>
              </a:rPr>
              <a:t>efficacy</a:t>
            </a:r>
            <a:r>
              <a:rPr lang="en-MY" sz="1600" dirty="0" smtClean="0">
                <a:latin typeface="Bodoni MT" pitchFamily="18" charset="0"/>
              </a:rPr>
              <a:t> is "the belief in one's capabilities to organize and execute the courses of action required to manage prospective situations." </a:t>
            </a:r>
          </a:p>
          <a:p>
            <a:pPr algn="just"/>
            <a:r>
              <a:rPr lang="en-MY" sz="1600" b="1" dirty="0" smtClean="0">
                <a:latin typeface="Bodoni MT" pitchFamily="18" charset="0"/>
              </a:rPr>
              <a:t>Self</a:t>
            </a:r>
            <a:r>
              <a:rPr lang="en-MY" sz="1600" dirty="0" smtClean="0">
                <a:latin typeface="Bodoni MT" pitchFamily="18" charset="0"/>
              </a:rPr>
              <a:t>-</a:t>
            </a:r>
            <a:r>
              <a:rPr lang="en-MY" sz="1600" b="1" dirty="0" smtClean="0">
                <a:latin typeface="Bodoni MT" pitchFamily="18" charset="0"/>
              </a:rPr>
              <a:t>efficacy</a:t>
            </a:r>
            <a:r>
              <a:rPr lang="en-MY" sz="1600" dirty="0" smtClean="0">
                <a:latin typeface="Bodoni MT" pitchFamily="18" charset="0"/>
              </a:rPr>
              <a:t> is a </a:t>
            </a:r>
            <a:r>
              <a:rPr lang="en-MY" sz="1600" b="1" dirty="0" smtClean="0">
                <a:latin typeface="Bodoni MT" pitchFamily="18" charset="0"/>
              </a:rPr>
              <a:t>person's belief in his or her ability to succeed in a particular situation.</a:t>
            </a:r>
            <a:endParaRPr lang="en-US" sz="1600" b="1" dirty="0" smtClean="0">
              <a:latin typeface="Bodoni MT" pitchFamily="18" charset="0"/>
            </a:endParaRPr>
          </a:p>
          <a:p>
            <a:pPr algn="just"/>
            <a:r>
              <a:rPr lang="en-US" sz="1600" dirty="0" smtClean="0">
                <a:latin typeface="Bodoni MT" pitchFamily="18" charset="0"/>
              </a:rPr>
              <a:t>It </a:t>
            </a:r>
            <a:r>
              <a:rPr lang="en-US" sz="1600" dirty="0">
                <a:latin typeface="Bodoni MT" pitchFamily="18" charset="0"/>
              </a:rPr>
              <a:t>generally corresponds to the </a:t>
            </a:r>
            <a:r>
              <a:rPr lang="en-US" sz="1600" b="1" dirty="0">
                <a:latin typeface="Bodoni MT" pitchFamily="18" charset="0"/>
              </a:rPr>
              <a:t>level of competence an individual </a:t>
            </a:r>
            <a:r>
              <a:rPr lang="en-US" sz="1600" b="1" dirty="0" smtClean="0">
                <a:latin typeface="Bodoni MT" pitchFamily="18" charset="0"/>
              </a:rPr>
              <a:t>feels</a:t>
            </a:r>
            <a:r>
              <a:rPr lang="en-US" sz="1600" dirty="0" smtClean="0">
                <a:latin typeface="Bodoni MT" pitchFamily="18" charset="0"/>
              </a:rPr>
              <a:t>. </a:t>
            </a:r>
            <a:r>
              <a:rPr lang="en-US" sz="1600" dirty="0">
                <a:latin typeface="Bodoni MT" pitchFamily="18" charset="0"/>
              </a:rPr>
              <a:t>Competence </a:t>
            </a:r>
            <a:r>
              <a:rPr lang="en-US" sz="1600" dirty="0" smtClean="0">
                <a:latin typeface="Bodoni MT" pitchFamily="18" charset="0"/>
              </a:rPr>
              <a:t>can </a:t>
            </a:r>
            <a:r>
              <a:rPr lang="en-US" sz="1600" dirty="0">
                <a:latin typeface="Bodoni MT" pitchFamily="18" charset="0"/>
              </a:rPr>
              <a:t>vary from one situation to another. For instance, a person might feel quite capable competing in a particular sport but may not feel competent speaking in front of a group. As a result, overall self-efficacy may not be completely accurate as it is assessing an individual's general feelings of competence across a variety of situations or tasks. </a:t>
            </a:r>
            <a:endParaRPr lang="en-US" sz="1600" dirty="0" smtClean="0">
              <a:latin typeface="Bodoni MT" pitchFamily="18" charset="0"/>
            </a:endParaRPr>
          </a:p>
          <a:p>
            <a:pPr algn="just"/>
            <a:endParaRPr lang="en-US" sz="1600" dirty="0">
              <a:latin typeface="Bodoni MT" pitchFamily="18" charset="0"/>
            </a:endParaRPr>
          </a:p>
        </p:txBody>
      </p:sp>
      <p:sp>
        <p:nvSpPr>
          <p:cNvPr id="6" name="Cloud 5"/>
          <p:cNvSpPr/>
          <p:nvPr/>
        </p:nvSpPr>
        <p:spPr>
          <a:xfrm>
            <a:off x="2714612" y="4143380"/>
            <a:ext cx="5929354" cy="25717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smtClean="0">
              <a:solidFill>
                <a:schemeClr val="tx1"/>
              </a:solidFill>
              <a:latin typeface="Cambria Math" pitchFamily="18" charset="0"/>
              <a:ea typeface="Cambria Math" pitchFamily="18" charset="0"/>
            </a:endParaRPr>
          </a:p>
          <a:p>
            <a:pPr algn="ctr"/>
            <a:r>
              <a:rPr lang="en-US" sz="1100" dirty="0" smtClean="0">
                <a:solidFill>
                  <a:schemeClr val="tx1"/>
                </a:solidFill>
                <a:latin typeface="Cambria Math" pitchFamily="18" charset="0"/>
                <a:ea typeface="Cambria Math" pitchFamily="18" charset="0"/>
              </a:rPr>
              <a:t>Individuals react and deal with stress in different ways depending on their past experiences and success and failure with dealing with stress. </a:t>
            </a:r>
            <a:r>
              <a:rPr lang="en-US" sz="1100" b="1" dirty="0" smtClean="0">
                <a:solidFill>
                  <a:schemeClr val="tx1"/>
                </a:solidFill>
                <a:latin typeface="Cambria Math" pitchFamily="18" charset="0"/>
                <a:ea typeface="Cambria Math" pitchFamily="18" charset="0"/>
              </a:rPr>
              <a:t>Individuals who learn and use effective coping strategies to deal with stress will most likely develop a positive self-concept</a:t>
            </a:r>
            <a:r>
              <a:rPr lang="en-US" sz="1100" dirty="0" smtClean="0">
                <a:solidFill>
                  <a:schemeClr val="tx1"/>
                </a:solidFill>
                <a:latin typeface="Cambria Math" pitchFamily="18" charset="0"/>
                <a:ea typeface="Cambria Math" pitchFamily="18" charset="0"/>
              </a:rPr>
              <a:t>. People who become overwhelmed with stress may feel hopeless and powerless, leading to a feeling of low  self-confidence and self-esteem. We may need to teach the client effective coping strategies and techniques for handling stress.</a:t>
            </a:r>
          </a:p>
          <a:p>
            <a:pPr algn="ctr"/>
            <a:endParaRPr lang="en-MY" sz="1050" dirty="0">
              <a:solidFill>
                <a:schemeClr val="tx1"/>
              </a:solidFill>
              <a:latin typeface="Cambria Math" pitchFamily="18" charset="0"/>
              <a:ea typeface="Cambria Math"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458200" cy="1143000"/>
          </a:xfrm>
        </p:spPr>
        <p:txBody>
          <a:bodyPr>
            <a:noAutofit/>
          </a:bodyPr>
          <a:lstStyle/>
          <a:p>
            <a:r>
              <a:rPr lang="en-US" sz="3600" b="1" dirty="0">
                <a:latin typeface="Berlin Sans FB Demi" pitchFamily="34" charset="0"/>
              </a:rPr>
              <a:t>Factors Affecting Self-concept</a:t>
            </a:r>
          </a:p>
        </p:txBody>
      </p:sp>
      <p:sp>
        <p:nvSpPr>
          <p:cNvPr id="38915" name="Rectangle 3"/>
          <p:cNvSpPr>
            <a:spLocks noGrp="1" noChangeArrowheads="1"/>
          </p:cNvSpPr>
          <p:nvPr>
            <p:ph idx="1"/>
          </p:nvPr>
        </p:nvSpPr>
        <p:spPr>
          <a:xfrm>
            <a:off x="357158" y="1357298"/>
            <a:ext cx="8572560" cy="3714776"/>
          </a:xfrm>
        </p:spPr>
        <p:txBody>
          <a:bodyPr>
            <a:noAutofit/>
          </a:bodyPr>
          <a:lstStyle/>
          <a:p>
            <a:pPr>
              <a:lnSpc>
                <a:spcPct val="90000"/>
              </a:lnSpc>
            </a:pPr>
            <a:r>
              <a:rPr lang="en-MY" sz="1600" dirty="0" smtClean="0">
                <a:solidFill>
                  <a:schemeClr val="tx1"/>
                </a:solidFill>
                <a:latin typeface="Baskerville Old Face" pitchFamily="18" charset="0"/>
              </a:rPr>
              <a:t>There are various </a:t>
            </a:r>
            <a:r>
              <a:rPr lang="en-MY" sz="1600" b="1" dirty="0" smtClean="0">
                <a:solidFill>
                  <a:schemeClr val="tx1"/>
                </a:solidFill>
                <a:latin typeface="Baskerville Old Face" pitchFamily="18" charset="0"/>
              </a:rPr>
              <a:t>factors</a:t>
            </a:r>
            <a:r>
              <a:rPr lang="en-MY" sz="1600" dirty="0" smtClean="0">
                <a:solidFill>
                  <a:schemeClr val="tx1"/>
                </a:solidFill>
                <a:latin typeface="Baskerville Old Face" pitchFamily="18" charset="0"/>
              </a:rPr>
              <a:t> that can </a:t>
            </a:r>
            <a:r>
              <a:rPr lang="en-MY" sz="1600" b="1" dirty="0" smtClean="0">
                <a:solidFill>
                  <a:schemeClr val="tx1"/>
                </a:solidFill>
                <a:latin typeface="Baskerville Old Face" pitchFamily="18" charset="0"/>
              </a:rPr>
              <a:t>affect self</a:t>
            </a:r>
            <a:r>
              <a:rPr lang="en-MY" sz="1600" dirty="0" smtClean="0">
                <a:solidFill>
                  <a:schemeClr val="tx1"/>
                </a:solidFill>
                <a:latin typeface="Baskerville Old Face" pitchFamily="18" charset="0"/>
              </a:rPr>
              <a:t>-</a:t>
            </a:r>
            <a:r>
              <a:rPr lang="en-MY" sz="1600" b="1" dirty="0" smtClean="0">
                <a:solidFill>
                  <a:schemeClr val="tx1"/>
                </a:solidFill>
                <a:latin typeface="Baskerville Old Face" pitchFamily="18" charset="0"/>
              </a:rPr>
              <a:t>concept</a:t>
            </a:r>
            <a:r>
              <a:rPr lang="en-MY" sz="1600" dirty="0" smtClean="0">
                <a:solidFill>
                  <a:schemeClr val="tx1"/>
                </a:solidFill>
                <a:latin typeface="Baskerville Old Face" pitchFamily="18" charset="0"/>
              </a:rPr>
              <a:t>, these include age, sexual orientation and also gender.</a:t>
            </a:r>
            <a:endParaRPr lang="en-US" sz="1600" dirty="0" smtClean="0">
              <a:solidFill>
                <a:schemeClr val="tx1"/>
              </a:solidFill>
              <a:latin typeface="Baskerville Old Face" pitchFamily="18" charset="0"/>
              <a:ea typeface="Cambria Math" pitchFamily="18" charset="0"/>
            </a:endParaRPr>
          </a:p>
          <a:p>
            <a:pPr>
              <a:lnSpc>
                <a:spcPct val="90000"/>
              </a:lnSpc>
            </a:pPr>
            <a:r>
              <a:rPr lang="en-US" sz="1600" dirty="0" smtClean="0">
                <a:solidFill>
                  <a:schemeClr val="tx1"/>
                </a:solidFill>
                <a:latin typeface="Baskerville Old Face" pitchFamily="18" charset="0"/>
                <a:ea typeface="Cambria Math" pitchFamily="18" charset="0"/>
              </a:rPr>
              <a:t>Also, factors such as:</a:t>
            </a:r>
          </a:p>
          <a:p>
            <a:pPr lvl="1">
              <a:lnSpc>
                <a:spcPct val="90000"/>
              </a:lnSpc>
            </a:pPr>
            <a:r>
              <a:rPr lang="en-US" sz="1600" dirty="0" smtClean="0">
                <a:solidFill>
                  <a:schemeClr val="tx1"/>
                </a:solidFill>
                <a:latin typeface="Baskerville Old Face" pitchFamily="18" charset="0"/>
                <a:ea typeface="Cambria Math" pitchFamily="18" charset="0"/>
              </a:rPr>
              <a:t>Health status like </a:t>
            </a:r>
            <a:r>
              <a:rPr lang="en-US" sz="1600" dirty="0">
                <a:solidFill>
                  <a:schemeClr val="tx1"/>
                </a:solidFill>
                <a:latin typeface="Baskerville Old Face" pitchFamily="18" charset="0"/>
                <a:ea typeface="Cambria Math" pitchFamily="18" charset="0"/>
              </a:rPr>
              <a:t>illness, injury, body </a:t>
            </a:r>
            <a:r>
              <a:rPr lang="en-US" sz="1600" dirty="0" smtClean="0">
                <a:solidFill>
                  <a:schemeClr val="tx1"/>
                </a:solidFill>
                <a:latin typeface="Baskerville Old Face" pitchFamily="18" charset="0"/>
                <a:ea typeface="Cambria Math" pitchFamily="18" charset="0"/>
              </a:rPr>
              <a:t>change, </a:t>
            </a:r>
            <a:r>
              <a:rPr lang="en-US" sz="1600" dirty="0">
                <a:solidFill>
                  <a:schemeClr val="tx1"/>
                </a:solidFill>
                <a:latin typeface="Baskerville Old Face" pitchFamily="18" charset="0"/>
                <a:ea typeface="Cambria Math" pitchFamily="18" charset="0"/>
              </a:rPr>
              <a:t>loss of control, dependency on others</a:t>
            </a:r>
          </a:p>
          <a:p>
            <a:pPr lvl="1">
              <a:lnSpc>
                <a:spcPct val="90000"/>
              </a:lnSpc>
            </a:pPr>
            <a:r>
              <a:rPr lang="en-US" sz="1600" dirty="0">
                <a:solidFill>
                  <a:schemeClr val="tx1"/>
                </a:solidFill>
                <a:latin typeface="Baskerville Old Face" pitchFamily="18" charset="0"/>
                <a:ea typeface="Cambria Math" pitchFamily="18" charset="0"/>
              </a:rPr>
              <a:t>Role </a:t>
            </a:r>
            <a:r>
              <a:rPr lang="en-US" sz="1600" dirty="0" smtClean="0">
                <a:solidFill>
                  <a:schemeClr val="tx1"/>
                </a:solidFill>
                <a:latin typeface="Baskerville Old Face" pitchFamily="18" charset="0"/>
                <a:ea typeface="Cambria Math" pitchFamily="18" charset="0"/>
              </a:rPr>
              <a:t>stressors like </a:t>
            </a:r>
            <a:r>
              <a:rPr lang="en-US" sz="1600" dirty="0">
                <a:solidFill>
                  <a:schemeClr val="tx1"/>
                </a:solidFill>
                <a:latin typeface="Baskerville Old Face" pitchFamily="18" charset="0"/>
                <a:ea typeface="Cambria Math" pitchFamily="18" charset="0"/>
              </a:rPr>
              <a:t>overload, strained, </a:t>
            </a:r>
            <a:r>
              <a:rPr lang="en-US" sz="1600" dirty="0" smtClean="0">
                <a:solidFill>
                  <a:schemeClr val="tx1"/>
                </a:solidFill>
                <a:latin typeface="Baskerville Old Face" pitchFamily="18" charset="0"/>
                <a:ea typeface="Cambria Math" pitchFamily="18" charset="0"/>
              </a:rPr>
              <a:t>feelings </a:t>
            </a:r>
            <a:r>
              <a:rPr lang="en-US" sz="1600" dirty="0">
                <a:solidFill>
                  <a:schemeClr val="tx1"/>
                </a:solidFill>
                <a:latin typeface="Baskerville Old Face" pitchFamily="18" charset="0"/>
                <a:ea typeface="Cambria Math" pitchFamily="18" charset="0"/>
              </a:rPr>
              <a:t>of inadequacy</a:t>
            </a:r>
          </a:p>
          <a:p>
            <a:pPr lvl="1">
              <a:lnSpc>
                <a:spcPct val="90000"/>
              </a:lnSpc>
            </a:pPr>
            <a:r>
              <a:rPr lang="en-US" sz="1600" dirty="0">
                <a:solidFill>
                  <a:schemeClr val="tx1"/>
                </a:solidFill>
                <a:latin typeface="Baskerville Old Face" pitchFamily="18" charset="0"/>
                <a:ea typeface="Cambria Math" pitchFamily="18" charset="0"/>
              </a:rPr>
              <a:t>Developmental transitions – aging in our culture</a:t>
            </a:r>
          </a:p>
          <a:p>
            <a:pPr lvl="1">
              <a:lnSpc>
                <a:spcPct val="90000"/>
              </a:lnSpc>
            </a:pPr>
            <a:r>
              <a:rPr lang="en-US" sz="1600" dirty="0">
                <a:solidFill>
                  <a:schemeClr val="tx1"/>
                </a:solidFill>
                <a:latin typeface="Baskerville Old Face" pitchFamily="18" charset="0"/>
                <a:ea typeface="Cambria Math" pitchFamily="18" charset="0"/>
              </a:rPr>
              <a:t>Personal “success” or failure history</a:t>
            </a:r>
          </a:p>
          <a:p>
            <a:pPr lvl="1">
              <a:lnSpc>
                <a:spcPct val="90000"/>
              </a:lnSpc>
            </a:pPr>
            <a:r>
              <a:rPr lang="en-US" sz="1600" dirty="0">
                <a:solidFill>
                  <a:schemeClr val="tx1"/>
                </a:solidFill>
                <a:latin typeface="Baskerville Old Face" pitchFamily="18" charset="0"/>
                <a:ea typeface="Cambria Math" pitchFamily="18" charset="0"/>
              </a:rPr>
              <a:t>Crisis and/or life events: personal and/or global</a:t>
            </a:r>
          </a:p>
          <a:p>
            <a:pPr lvl="1">
              <a:lnSpc>
                <a:spcPct val="90000"/>
              </a:lnSpc>
            </a:pPr>
            <a:r>
              <a:rPr lang="en-US" sz="1600" dirty="0">
                <a:solidFill>
                  <a:schemeClr val="tx1"/>
                </a:solidFill>
                <a:latin typeface="Baskerville Old Face" pitchFamily="18" charset="0"/>
                <a:ea typeface="Cambria Math" pitchFamily="18" charset="0"/>
              </a:rPr>
              <a:t>Internal and external resources</a:t>
            </a:r>
          </a:p>
          <a:p>
            <a:pPr lvl="1">
              <a:lnSpc>
                <a:spcPct val="90000"/>
              </a:lnSpc>
            </a:pPr>
            <a:r>
              <a:rPr lang="en-US" sz="1600" dirty="0">
                <a:solidFill>
                  <a:schemeClr val="tx1"/>
                </a:solidFill>
                <a:latin typeface="Baskerville Old Face" pitchFamily="18" charset="0"/>
                <a:ea typeface="Cambria Math" pitchFamily="18" charset="0"/>
              </a:rPr>
              <a:t>Individual perception of crisis</a:t>
            </a:r>
          </a:p>
        </p:txBody>
      </p:sp>
      <p:sp>
        <p:nvSpPr>
          <p:cNvPr id="2" name="Slide Number Placeholder 1"/>
          <p:cNvSpPr>
            <a:spLocks noGrp="1"/>
          </p:cNvSpPr>
          <p:nvPr>
            <p:ph type="sldNum" sz="quarter" idx="12"/>
          </p:nvPr>
        </p:nvSpPr>
        <p:spPr/>
        <p:txBody>
          <a:bodyPr/>
          <a:lstStyle/>
          <a:p>
            <a:fld id="{4CDD1409-8ABB-48DA-9835-35BB683FD164}" type="slidenum">
              <a:rPr lang="en-US" smtClean="0"/>
              <a:pPr/>
              <a:t>24</a:t>
            </a:fld>
            <a:endParaRPr lang="en-US"/>
          </a:p>
        </p:txBody>
      </p:sp>
      <p:pic>
        <p:nvPicPr>
          <p:cNvPr id="5" name="Picture 4" descr="download.jpg"/>
          <p:cNvPicPr>
            <a:picLocks noChangeAspect="1"/>
          </p:cNvPicPr>
          <p:nvPr/>
        </p:nvPicPr>
        <p:blipFill>
          <a:blip r:embed="rId3"/>
          <a:stretch>
            <a:fillRect/>
          </a:stretch>
        </p:blipFill>
        <p:spPr>
          <a:xfrm>
            <a:off x="6572264" y="4357694"/>
            <a:ext cx="2357442" cy="2357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20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20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891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 calcmode="lin" valueType="num">
                                      <p:cBhvr additive="base">
                                        <p:cTn id="17" dur="20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891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additive="base">
                                        <p:cTn id="21" dur="20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891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20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891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8915">
                                            <p:txEl>
                                              <p:pRg st="5" end="5"/>
                                            </p:txEl>
                                          </p:spTgt>
                                        </p:tgtEl>
                                        <p:attrNameLst>
                                          <p:attrName>style.visibility</p:attrName>
                                        </p:attrNameLst>
                                      </p:cBhvr>
                                      <p:to>
                                        <p:strVal val="visible"/>
                                      </p:to>
                                    </p:set>
                                    <p:anim calcmode="lin" valueType="num">
                                      <p:cBhvr additive="base">
                                        <p:cTn id="29" dur="20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891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8915">
                                            <p:txEl>
                                              <p:pRg st="6" end="6"/>
                                            </p:txEl>
                                          </p:spTgt>
                                        </p:tgtEl>
                                        <p:attrNameLst>
                                          <p:attrName>style.visibility</p:attrName>
                                        </p:attrNameLst>
                                      </p:cBhvr>
                                      <p:to>
                                        <p:strVal val="visible"/>
                                      </p:to>
                                    </p:set>
                                    <p:anim calcmode="lin" valueType="num">
                                      <p:cBhvr additive="base">
                                        <p:cTn id="33" dur="20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891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8915">
                                            <p:txEl>
                                              <p:pRg st="7" end="7"/>
                                            </p:txEl>
                                          </p:spTgt>
                                        </p:tgtEl>
                                        <p:attrNameLst>
                                          <p:attrName>style.visibility</p:attrName>
                                        </p:attrNameLst>
                                      </p:cBhvr>
                                      <p:to>
                                        <p:strVal val="visible"/>
                                      </p:to>
                                    </p:set>
                                    <p:anim calcmode="lin" valueType="num">
                                      <p:cBhvr additive="base">
                                        <p:cTn id="37" dur="2000" fill="hold"/>
                                        <p:tgtEl>
                                          <p:spTgt spid="38915">
                                            <p:txEl>
                                              <p:pRg st="7" end="7"/>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8915">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8915">
                                            <p:txEl>
                                              <p:pRg st="8" end="8"/>
                                            </p:txEl>
                                          </p:spTgt>
                                        </p:tgtEl>
                                        <p:attrNameLst>
                                          <p:attrName>style.visibility</p:attrName>
                                        </p:attrNameLst>
                                      </p:cBhvr>
                                      <p:to>
                                        <p:strVal val="visible"/>
                                      </p:to>
                                    </p:set>
                                    <p:anim calcmode="lin" valueType="num">
                                      <p:cBhvr additive="base">
                                        <p:cTn id="41" dur="2000" fill="hold"/>
                                        <p:tgtEl>
                                          <p:spTgt spid="38915">
                                            <p:txEl>
                                              <p:pRg st="8" end="8"/>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389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596" y="428604"/>
            <a:ext cx="8229600" cy="712787"/>
          </a:xfrm>
        </p:spPr>
        <p:txBody>
          <a:bodyPr>
            <a:normAutofit/>
          </a:bodyPr>
          <a:lstStyle/>
          <a:p>
            <a:r>
              <a:rPr lang="en-US" dirty="0">
                <a:latin typeface="Berlin Sans FB Demi" pitchFamily="34" charset="0"/>
              </a:rPr>
              <a:t>Self Concept &amp; Stress</a:t>
            </a:r>
          </a:p>
        </p:txBody>
      </p:sp>
      <p:sp>
        <p:nvSpPr>
          <p:cNvPr id="13315" name="Rectangle 3"/>
          <p:cNvSpPr>
            <a:spLocks noGrp="1" noChangeArrowheads="1"/>
          </p:cNvSpPr>
          <p:nvPr>
            <p:ph idx="1"/>
          </p:nvPr>
        </p:nvSpPr>
        <p:spPr>
          <a:xfrm>
            <a:off x="428596" y="1285861"/>
            <a:ext cx="8229600" cy="1285883"/>
          </a:xfrm>
        </p:spPr>
        <p:txBody>
          <a:bodyPr>
            <a:normAutofit/>
          </a:bodyPr>
          <a:lstStyle/>
          <a:p>
            <a:r>
              <a:rPr lang="en-US" sz="1600" dirty="0"/>
              <a:t>Generally, the more positive or better self concept lead to better coping skills, or least confident of overcoming </a:t>
            </a:r>
            <a:r>
              <a:rPr lang="en-US" sz="1600" dirty="0" smtClean="0"/>
              <a:t>stressors.</a:t>
            </a:r>
            <a:endParaRPr lang="en-US" sz="1600" dirty="0"/>
          </a:p>
          <a:p>
            <a:r>
              <a:rPr lang="en-US" sz="1600" dirty="0"/>
              <a:t>Self fulfilling </a:t>
            </a:r>
            <a:r>
              <a:rPr lang="en-US" sz="1600" dirty="0" smtClean="0"/>
              <a:t>prophecy - </a:t>
            </a:r>
            <a:r>
              <a:rPr lang="en-US" sz="1600" dirty="0"/>
              <a:t>you are what you believe yourself to </a:t>
            </a:r>
            <a:r>
              <a:rPr lang="en-US" sz="1600" dirty="0" smtClean="0"/>
              <a:t>be!</a:t>
            </a:r>
            <a:endParaRPr lang="en-US" sz="1600" dirty="0"/>
          </a:p>
          <a:p>
            <a:r>
              <a:rPr lang="en-US" sz="1600" dirty="0"/>
              <a:t>Perceptions of hopelessness &amp; self devaluation can lead to increased stress levels</a:t>
            </a:r>
          </a:p>
        </p:txBody>
      </p:sp>
      <p:sp>
        <p:nvSpPr>
          <p:cNvPr id="2" name="Slide Number Placeholder 1"/>
          <p:cNvSpPr>
            <a:spLocks noGrp="1"/>
          </p:cNvSpPr>
          <p:nvPr>
            <p:ph type="sldNum" sz="quarter" idx="12"/>
          </p:nvPr>
        </p:nvSpPr>
        <p:spPr/>
        <p:txBody>
          <a:bodyPr/>
          <a:lstStyle/>
          <a:p>
            <a:fld id="{4CDD1409-8ABB-48DA-9835-35BB683FD164}" type="slidenum">
              <a:rPr lang="en-US" smtClean="0"/>
              <a:pPr/>
              <a:t>25</a:t>
            </a:fld>
            <a:endParaRPr lang="en-US"/>
          </a:p>
        </p:txBody>
      </p:sp>
      <p:sp>
        <p:nvSpPr>
          <p:cNvPr id="6" name="Rectangle 4"/>
          <p:cNvSpPr txBox="1">
            <a:spLocks noChangeArrowheads="1"/>
          </p:cNvSpPr>
          <p:nvPr/>
        </p:nvSpPr>
        <p:spPr>
          <a:xfrm>
            <a:off x="642910" y="2857496"/>
            <a:ext cx="7924800" cy="712787"/>
          </a:xfrm>
          <a:prstGeom prst="rect">
            <a:avLst/>
          </a:prstGeom>
          <a:noFill/>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effectLst/>
                <a:uLnTx/>
                <a:uFillTx/>
                <a:latin typeface="Berlin Sans FB Demi" pitchFamily="34" charset="0"/>
                <a:ea typeface="+mj-ea"/>
                <a:cs typeface="+mj-cs"/>
              </a:rPr>
              <a:t>High self-esteem   vs   Low self-esteem</a:t>
            </a:r>
            <a:endParaRPr kumimoji="0" lang="en-US" sz="3200" b="1" i="0" u="none" strike="noStrike" kern="1200" cap="none" spc="0" normalizeH="0" baseline="0" noProof="0" dirty="0">
              <a:ln>
                <a:noFill/>
              </a:ln>
              <a:effectLst/>
              <a:uLnTx/>
              <a:uFillTx/>
              <a:latin typeface="Berlin Sans FB Demi" pitchFamily="34" charset="0"/>
              <a:ea typeface="+mj-ea"/>
              <a:cs typeface="+mj-cs"/>
            </a:endParaRPr>
          </a:p>
        </p:txBody>
      </p:sp>
      <p:sp>
        <p:nvSpPr>
          <p:cNvPr id="7" name="Rectangle 5"/>
          <p:cNvSpPr txBox="1">
            <a:spLocks noChangeArrowheads="1"/>
          </p:cNvSpPr>
          <p:nvPr/>
        </p:nvSpPr>
        <p:spPr>
          <a:xfrm>
            <a:off x="785786" y="4000504"/>
            <a:ext cx="2428892" cy="1900237"/>
          </a:xfrm>
          <a:prstGeom prst="rect">
            <a:avLst/>
          </a:prstGeom>
        </p:spPr>
        <p:style>
          <a:lnRef idx="1">
            <a:schemeClr val="accent2"/>
          </a:lnRef>
          <a:fillRef idx="2">
            <a:schemeClr val="accent2"/>
          </a:fillRef>
          <a:effectRef idx="1">
            <a:schemeClr val="accent2"/>
          </a:effectRef>
          <a:fontRef idx="minor">
            <a:schemeClr val="dk1"/>
          </a:fontRef>
        </p:style>
        <p:txBody>
          <a:bodyPr vert="horz">
            <a:normAutofit/>
          </a:bodyPr>
          <a:lstStyle/>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Assertive</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Self-directed</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Makes decisions</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Praises self</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Speaks clearly</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Attends to needs</a:t>
            </a:r>
            <a:endParaRPr kumimoji="0" lang="en-US" sz="1600" b="0" i="0" u="none" strike="noStrike" kern="1200" cap="none" spc="0" normalizeH="0" baseline="0" noProof="0" dirty="0">
              <a:ln>
                <a:noFill/>
              </a:ln>
              <a:solidFill>
                <a:schemeClr val="tx1"/>
              </a:solidFill>
              <a:effectLst/>
              <a:uLnTx/>
              <a:uFillTx/>
              <a:latin typeface="Berlin Sans FB" pitchFamily="34" charset="0"/>
            </a:endParaRPr>
          </a:p>
        </p:txBody>
      </p:sp>
      <p:sp>
        <p:nvSpPr>
          <p:cNvPr id="8" name="Rectangle 6"/>
          <p:cNvSpPr txBox="1">
            <a:spLocks noChangeArrowheads="1"/>
          </p:cNvSpPr>
          <p:nvPr/>
        </p:nvSpPr>
        <p:spPr>
          <a:xfrm>
            <a:off x="4429124" y="3714752"/>
            <a:ext cx="3714776" cy="2643206"/>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Passive “who cares attitude”</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Excessively Dependent</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Hesitant to express views</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Overly Critical of self</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Monotone voice – lack of emotion &amp; energy</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Neglects own needs</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Difficulty making decisions</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Overly apologetic</a:t>
            </a:r>
          </a:p>
          <a:p>
            <a:pPr marL="365760" marR="0" lvl="0" indent="-256032" algn="l" defTabSz="914400" rtl="0" eaLnBrk="1" fontAlgn="auto" latinLnBrk="0" hangingPunct="1">
              <a:lnSpc>
                <a:spcPct val="90000"/>
              </a:lnSpc>
              <a:spcBef>
                <a:spcPts val="300"/>
              </a:spcBef>
              <a:spcAft>
                <a:spcPts val="0"/>
              </a:spcAft>
              <a:buClr>
                <a:schemeClr val="accent3"/>
              </a:buClr>
              <a:buSzTx/>
              <a:buFont typeface="Georgia"/>
              <a:buChar char="•"/>
              <a:tabLst/>
              <a:defRPr/>
            </a:pPr>
            <a:r>
              <a:rPr kumimoji="0" lang="en-US" sz="1600" b="0" i="0" u="none" strike="noStrike" kern="1200" cap="none" spc="0" normalizeH="0" baseline="0" noProof="0" dirty="0" smtClean="0">
                <a:ln>
                  <a:noFill/>
                </a:ln>
                <a:solidFill>
                  <a:schemeClr val="tx1"/>
                </a:solidFill>
                <a:effectLst/>
                <a:uLnTx/>
                <a:uFillTx/>
                <a:latin typeface="Berlin Sans FB" pitchFamily="34" charset="0"/>
              </a:rPr>
              <a:t>Avoidance of eye contact</a:t>
            </a:r>
            <a:endParaRPr kumimoji="0" lang="en-US" sz="1600" b="0" i="0" u="none" strike="noStrike" kern="1200" cap="none" spc="0" normalizeH="0" baseline="0" noProof="0" dirty="0">
              <a:ln>
                <a:noFill/>
              </a:ln>
              <a:solidFill>
                <a:schemeClr val="tx1"/>
              </a:solidFill>
              <a:effectLst/>
              <a:uLnTx/>
              <a:uFillTx/>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20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20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2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20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20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bg/>
                                          </p:spTgt>
                                        </p:tgtEl>
                                        <p:attrNameLst>
                                          <p:attrName>style.visibility</p:attrName>
                                        </p:attrNameLst>
                                      </p:cBhvr>
                                      <p:to>
                                        <p:strVal val="visible"/>
                                      </p:to>
                                    </p:set>
                                    <p:anim calcmode="lin" valueType="num">
                                      <p:cBhvr additive="base">
                                        <p:cTn id="49" dur="2000" fill="hold"/>
                                        <p:tgtEl>
                                          <p:spTgt spid="8">
                                            <p:bg/>
                                          </p:spTgt>
                                        </p:tgtEl>
                                        <p:attrNameLst>
                                          <p:attrName>ppt_x</p:attrName>
                                        </p:attrNameLst>
                                      </p:cBhvr>
                                      <p:tavLst>
                                        <p:tav tm="0">
                                          <p:val>
                                            <p:strVal val="0-#ppt_w/2"/>
                                          </p:val>
                                        </p:tav>
                                        <p:tav tm="100000">
                                          <p:val>
                                            <p:strVal val="#ppt_x"/>
                                          </p:val>
                                        </p:tav>
                                      </p:tavLst>
                                    </p:anim>
                                    <p:anim calcmode="lin" valueType="num">
                                      <p:cBhvr additive="base">
                                        <p:cTn id="50" dur="20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2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additive="base">
                                        <p:cTn id="61" dur="2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 calcmode="lin" valueType="num">
                                      <p:cBhvr additive="base">
                                        <p:cTn id="67" dur="2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68" dur="2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anim calcmode="lin" valueType="num">
                                      <p:cBhvr additive="base">
                                        <p:cTn id="73" dur="2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74" dur="2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
                                            <p:txEl>
                                              <p:pRg st="4" end="4"/>
                                            </p:txEl>
                                          </p:spTgt>
                                        </p:tgtEl>
                                        <p:attrNameLst>
                                          <p:attrName>style.visibility</p:attrName>
                                        </p:attrNameLst>
                                      </p:cBhvr>
                                      <p:to>
                                        <p:strVal val="visible"/>
                                      </p:to>
                                    </p:set>
                                    <p:anim calcmode="lin" valueType="num">
                                      <p:cBhvr additive="base">
                                        <p:cTn id="79" dur="2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80" dur="20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anim calcmode="lin" valueType="num">
                                      <p:cBhvr additive="base">
                                        <p:cTn id="85" dur="2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86" dur="2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
                                            <p:txEl>
                                              <p:pRg st="6" end="6"/>
                                            </p:txEl>
                                          </p:spTgt>
                                        </p:tgtEl>
                                        <p:attrNameLst>
                                          <p:attrName>style.visibility</p:attrName>
                                        </p:attrNameLst>
                                      </p:cBhvr>
                                      <p:to>
                                        <p:strVal val="visible"/>
                                      </p:to>
                                    </p:set>
                                    <p:anim calcmode="lin" valueType="num">
                                      <p:cBhvr additive="base">
                                        <p:cTn id="91" dur="2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92" dur="20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
                                            <p:txEl>
                                              <p:pRg st="7" end="7"/>
                                            </p:txEl>
                                          </p:spTgt>
                                        </p:tgtEl>
                                        <p:attrNameLst>
                                          <p:attrName>style.visibility</p:attrName>
                                        </p:attrNameLst>
                                      </p:cBhvr>
                                      <p:to>
                                        <p:strVal val="visible"/>
                                      </p:to>
                                    </p:set>
                                    <p:anim calcmode="lin" valueType="num">
                                      <p:cBhvr additive="base">
                                        <p:cTn id="97" dur="2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98" dur="20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
                                            <p:txEl>
                                              <p:pRg st="8" end="8"/>
                                            </p:txEl>
                                          </p:spTgt>
                                        </p:tgtEl>
                                        <p:attrNameLst>
                                          <p:attrName>style.visibility</p:attrName>
                                        </p:attrNameLst>
                                      </p:cBhvr>
                                      <p:to>
                                        <p:strVal val="visible"/>
                                      </p:to>
                                    </p:set>
                                    <p:anim calcmode="lin" valueType="num">
                                      <p:cBhvr additive="base">
                                        <p:cTn id="103" dur="20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104" dur="20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42910" y="1000108"/>
            <a:ext cx="7851648" cy="1828800"/>
          </a:xfrm>
        </p:spPr>
        <p:txBody>
          <a:bodyPr>
            <a:noAutofit/>
          </a:bodyPr>
          <a:lstStyle/>
          <a:p>
            <a:r>
              <a:rPr lang="en-US" sz="4800" dirty="0">
                <a:solidFill>
                  <a:schemeClr val="tx1"/>
                </a:solidFill>
                <a:latin typeface="Berlin Sans FB Demi" pitchFamily="34" charset="0"/>
              </a:rPr>
              <a:t>Are You The Master</a:t>
            </a:r>
            <a:br>
              <a:rPr lang="en-US" sz="4800" dirty="0">
                <a:solidFill>
                  <a:schemeClr val="tx1"/>
                </a:solidFill>
                <a:latin typeface="Berlin Sans FB Demi" pitchFamily="34" charset="0"/>
              </a:rPr>
            </a:br>
            <a:r>
              <a:rPr lang="en-US" sz="4800" dirty="0">
                <a:solidFill>
                  <a:schemeClr val="tx1"/>
                </a:solidFill>
                <a:latin typeface="Berlin Sans FB Demi" pitchFamily="34" charset="0"/>
              </a:rPr>
              <a:t> Of Your Fate? </a:t>
            </a:r>
            <a:br>
              <a:rPr lang="en-US" sz="4800" dirty="0">
                <a:solidFill>
                  <a:schemeClr val="tx1"/>
                </a:solidFill>
                <a:latin typeface="Berlin Sans FB Demi" pitchFamily="34" charset="0"/>
              </a:rPr>
            </a:br>
            <a:r>
              <a:rPr lang="en-US" sz="4800" dirty="0">
                <a:solidFill>
                  <a:schemeClr val="tx1"/>
                </a:solidFill>
                <a:latin typeface="Berlin Sans FB Demi" pitchFamily="34" charset="0"/>
              </a:rPr>
              <a:t>-J.B. Rotter (1966)</a:t>
            </a:r>
          </a:p>
        </p:txBody>
      </p:sp>
      <p:sp>
        <p:nvSpPr>
          <p:cNvPr id="25603" name="Rectangle 3"/>
          <p:cNvSpPr>
            <a:spLocks noGrp="1" noChangeArrowheads="1"/>
          </p:cNvSpPr>
          <p:nvPr>
            <p:ph type="subTitle" idx="1"/>
          </p:nvPr>
        </p:nvSpPr>
        <p:spPr>
          <a:xfrm>
            <a:off x="571472" y="3000372"/>
            <a:ext cx="7854696" cy="1129158"/>
          </a:xfrm>
        </p:spPr>
        <p:txBody>
          <a:bodyPr/>
          <a:lstStyle/>
          <a:p>
            <a:r>
              <a:rPr lang="en-US" dirty="0"/>
              <a:t>Generalized Expectancies for Internal Versus External Control of Reinforcement</a:t>
            </a:r>
          </a:p>
        </p:txBody>
      </p:sp>
      <p:sp>
        <p:nvSpPr>
          <p:cNvPr id="2" name="Slide Number Placeholder 1"/>
          <p:cNvSpPr>
            <a:spLocks noGrp="1"/>
          </p:cNvSpPr>
          <p:nvPr>
            <p:ph type="sldNum" sz="quarter" idx="12"/>
          </p:nvPr>
        </p:nvSpPr>
        <p:spPr/>
        <p:txBody>
          <a:bodyPr/>
          <a:lstStyle/>
          <a:p>
            <a:fld id="{BF15CC7F-5F29-4DAF-83E2-68D0E8C91A17}" type="slidenum">
              <a:rPr lang="en-US" smtClean="0"/>
              <a:pPr/>
              <a:t>26</a:t>
            </a:fld>
            <a:endParaRPr lang="en-US"/>
          </a:p>
        </p:txBody>
      </p:sp>
      <p:pic>
        <p:nvPicPr>
          <p:cNvPr id="5" name="Picture 2" descr="https://encrypted-tbn2.gstatic.com/images?q=tbn:ANd9GcRY-ygPiu2sgL1NEMrvK-U6dVRYiRRonOwJ0cJW9-B68IeTInZD"/>
          <p:cNvPicPr>
            <a:picLocks noChangeAspect="1" noChangeArrowheads="1"/>
          </p:cNvPicPr>
          <p:nvPr/>
        </p:nvPicPr>
        <p:blipFill>
          <a:blip r:embed="rId2" cstate="print"/>
          <a:srcRect/>
          <a:stretch>
            <a:fillRect/>
          </a:stretch>
        </p:blipFill>
        <p:spPr bwMode="auto">
          <a:xfrm>
            <a:off x="2214546" y="4143380"/>
            <a:ext cx="5619752" cy="19288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0040"/>
            <a:ext cx="7901014" cy="1251572"/>
          </a:xfrm>
          <a:noFill/>
        </p:spPr>
        <p:txBody>
          <a:bodyPr>
            <a:noAutofit/>
          </a:bodyPr>
          <a:lstStyle/>
          <a:p>
            <a:r>
              <a:rPr lang="en-US" sz="4000" dirty="0" smtClean="0">
                <a:latin typeface="Berlin Sans FB Demi" pitchFamily="34" charset="0"/>
              </a:rPr>
              <a:t>LOCUS OF CONTROL</a:t>
            </a:r>
            <a:br>
              <a:rPr lang="en-US" sz="4000" dirty="0" smtClean="0">
                <a:latin typeface="Berlin Sans FB Demi" pitchFamily="34" charset="0"/>
              </a:rPr>
            </a:br>
            <a:r>
              <a:rPr lang="en-US" dirty="0" smtClean="0">
                <a:latin typeface="Berlin Sans FB Demi" pitchFamily="34" charset="0"/>
              </a:rPr>
              <a:t>(</a:t>
            </a:r>
            <a:r>
              <a:rPr lang="en-US" dirty="0" err="1" smtClean="0">
                <a:latin typeface="Berlin Sans FB Demi" pitchFamily="34" charset="0"/>
              </a:rPr>
              <a:t>Rotter</a:t>
            </a:r>
            <a:r>
              <a:rPr lang="en-US" dirty="0" smtClean="0">
                <a:latin typeface="Berlin Sans FB Demi" pitchFamily="34" charset="0"/>
              </a:rPr>
              <a:t>, 1966</a:t>
            </a:r>
            <a:r>
              <a:rPr lang="en-US" dirty="0">
                <a:latin typeface="Berlin Sans FB Demi" pitchFamily="34" charset="0"/>
              </a:rPr>
              <a:t>)</a:t>
            </a:r>
            <a:endParaRPr lang="en-US" sz="4000" dirty="0">
              <a:latin typeface="Berlin Sans FB Demi" pitchFamily="34" charset="0"/>
            </a:endParaRPr>
          </a:p>
        </p:txBody>
      </p:sp>
      <p:sp>
        <p:nvSpPr>
          <p:cNvPr id="26627" name="Rectangle 3"/>
          <p:cNvSpPr>
            <a:spLocks noGrp="1" noChangeArrowheads="1"/>
          </p:cNvSpPr>
          <p:nvPr>
            <p:ph idx="1"/>
          </p:nvPr>
        </p:nvSpPr>
        <p:spPr>
          <a:xfrm>
            <a:off x="428596" y="1714488"/>
            <a:ext cx="8286808" cy="3857652"/>
          </a:xfrm>
        </p:spPr>
        <p:txBody>
          <a:bodyPr>
            <a:normAutofit fontScale="70000" lnSpcReduction="20000"/>
          </a:bodyPr>
          <a:lstStyle/>
          <a:p>
            <a:pPr>
              <a:lnSpc>
                <a:spcPct val="120000"/>
              </a:lnSpc>
            </a:pPr>
            <a:r>
              <a:rPr lang="en-US" sz="2100" dirty="0" smtClean="0">
                <a:solidFill>
                  <a:schemeClr val="tx1"/>
                </a:solidFill>
                <a:latin typeface="Baskerville Old Face" pitchFamily="18" charset="0"/>
              </a:rPr>
              <a:t>The extent to which an </a:t>
            </a:r>
            <a:r>
              <a:rPr lang="en-US" sz="2100" b="1" dirty="0" smtClean="0">
                <a:solidFill>
                  <a:schemeClr val="tx1"/>
                </a:solidFill>
                <a:latin typeface="Baskerville Old Face" pitchFamily="18" charset="0"/>
              </a:rPr>
              <a:t>individual believes they are in control of their destiny (internal LOC) </a:t>
            </a:r>
            <a:r>
              <a:rPr lang="en-US" sz="2100" dirty="0" smtClean="0">
                <a:solidFill>
                  <a:schemeClr val="tx1"/>
                </a:solidFill>
                <a:latin typeface="Baskerville Old Face" pitchFamily="18" charset="0"/>
              </a:rPr>
              <a:t>or </a:t>
            </a:r>
            <a:r>
              <a:rPr lang="en-US" sz="2100" b="1" dirty="0" smtClean="0">
                <a:solidFill>
                  <a:schemeClr val="tx1"/>
                </a:solidFill>
                <a:latin typeface="Baskerville Old Face" pitchFamily="18" charset="0"/>
              </a:rPr>
              <a:t>are at the mercy of events (external LOC).</a:t>
            </a:r>
          </a:p>
          <a:p>
            <a:pPr>
              <a:lnSpc>
                <a:spcPct val="120000"/>
              </a:lnSpc>
            </a:pPr>
            <a:r>
              <a:rPr lang="en-MY" sz="2100" dirty="0" smtClean="0">
                <a:solidFill>
                  <a:schemeClr val="tx1"/>
                </a:solidFill>
                <a:latin typeface="Baskerville Old Face" pitchFamily="18" charset="0"/>
              </a:rPr>
              <a:t>Locus of control refers to </a:t>
            </a:r>
            <a:r>
              <a:rPr lang="en-MY" sz="2100" b="1" dirty="0" smtClean="0">
                <a:solidFill>
                  <a:schemeClr val="tx1"/>
                </a:solidFill>
                <a:latin typeface="Baskerville Old Face" pitchFamily="18" charset="0"/>
              </a:rPr>
              <a:t>one’s general predisposition to perceive control</a:t>
            </a:r>
            <a:r>
              <a:rPr lang="en-MY" sz="2100" dirty="0" smtClean="0">
                <a:solidFill>
                  <a:schemeClr val="tx1"/>
                </a:solidFill>
                <a:latin typeface="Baskerville Old Face" pitchFamily="18" charset="0"/>
              </a:rPr>
              <a:t>, or lack there of, across various situations. The extent to which one attributes valued outcomes or reinforcement to either internal or external circumstances reflects their dimension of locus of control. </a:t>
            </a:r>
          </a:p>
          <a:p>
            <a:pPr>
              <a:lnSpc>
                <a:spcPct val="120000"/>
              </a:lnSpc>
            </a:pPr>
            <a:r>
              <a:rPr lang="en-MY" sz="2100" dirty="0" smtClean="0">
                <a:solidFill>
                  <a:schemeClr val="tx1"/>
                </a:solidFill>
                <a:latin typeface="Baskerville Old Face" pitchFamily="18" charset="0"/>
              </a:rPr>
              <a:t>Individuals with an </a:t>
            </a:r>
            <a:r>
              <a:rPr lang="en-MY" sz="2100" dirty="0" smtClean="0">
                <a:solidFill>
                  <a:srgbClr val="FF0000"/>
                </a:solidFill>
                <a:latin typeface="Baskerville Old Face" pitchFamily="18" charset="0"/>
              </a:rPr>
              <a:t>internal locus of control </a:t>
            </a:r>
            <a:r>
              <a:rPr lang="en-MY" sz="2100" dirty="0" smtClean="0">
                <a:solidFill>
                  <a:schemeClr val="tx1"/>
                </a:solidFill>
                <a:latin typeface="Baskerville Old Face" pitchFamily="18" charset="0"/>
              </a:rPr>
              <a:t>believe in the </a:t>
            </a:r>
            <a:r>
              <a:rPr lang="en-MY" sz="2100" i="1" dirty="0" smtClean="0">
                <a:solidFill>
                  <a:schemeClr val="tx1"/>
                </a:solidFill>
                <a:latin typeface="Baskerville Old Face" pitchFamily="18" charset="0"/>
              </a:rPr>
              <a:t>power of their own decisions and behaviours to impact life events and determine their own future</a:t>
            </a:r>
            <a:r>
              <a:rPr lang="en-MY" sz="2100" dirty="0" smtClean="0">
                <a:solidFill>
                  <a:schemeClr val="tx1"/>
                </a:solidFill>
                <a:latin typeface="Baskerville Old Face" pitchFamily="18" charset="0"/>
              </a:rPr>
              <a:t>.</a:t>
            </a:r>
          </a:p>
          <a:p>
            <a:pPr>
              <a:lnSpc>
                <a:spcPct val="120000"/>
              </a:lnSpc>
            </a:pPr>
            <a:r>
              <a:rPr lang="en-MY" sz="2100" dirty="0" smtClean="0">
                <a:solidFill>
                  <a:schemeClr val="tx1"/>
                </a:solidFill>
                <a:latin typeface="Baskerville Old Face" pitchFamily="18" charset="0"/>
              </a:rPr>
              <a:t>Those with an </a:t>
            </a:r>
            <a:r>
              <a:rPr lang="en-MY" sz="2100" dirty="0" smtClean="0">
                <a:solidFill>
                  <a:srgbClr val="FF0000"/>
                </a:solidFill>
                <a:latin typeface="Baskerville Old Face" pitchFamily="18" charset="0"/>
              </a:rPr>
              <a:t>external locus of control</a:t>
            </a:r>
            <a:r>
              <a:rPr lang="en-MY" sz="2100" dirty="0" smtClean="0">
                <a:solidFill>
                  <a:schemeClr val="tx1"/>
                </a:solidFill>
                <a:latin typeface="Baskerville Old Face" pitchFamily="18" charset="0"/>
              </a:rPr>
              <a:t>, on the other hand, view li</a:t>
            </a:r>
            <a:r>
              <a:rPr lang="en-MY" sz="2100" i="1" dirty="0" smtClean="0">
                <a:solidFill>
                  <a:schemeClr val="tx1"/>
                </a:solidFill>
                <a:latin typeface="Baskerville Old Face" pitchFamily="18" charset="0"/>
              </a:rPr>
              <a:t>fe events as dictated by environmental factors outside of one’s control, such as luck, fate, or powerful others.</a:t>
            </a:r>
            <a:endParaRPr lang="en-US" sz="2100" i="1" dirty="0">
              <a:solidFill>
                <a:schemeClr val="tx1"/>
              </a:solidFill>
              <a:latin typeface="Baskerville Old Face" pitchFamily="18" charset="0"/>
            </a:endParaRPr>
          </a:p>
          <a:p>
            <a:pPr>
              <a:lnSpc>
                <a:spcPct val="120000"/>
              </a:lnSpc>
            </a:pPr>
            <a:r>
              <a:rPr lang="en-US" sz="2100" dirty="0" smtClean="0">
                <a:solidFill>
                  <a:srgbClr val="FF0000"/>
                </a:solidFill>
                <a:latin typeface="Baskerville Old Face" pitchFamily="18" charset="0"/>
              </a:rPr>
              <a:t> </a:t>
            </a:r>
            <a:r>
              <a:rPr lang="en-US" sz="2100" b="1" dirty="0" smtClean="0">
                <a:solidFill>
                  <a:srgbClr val="FF0000"/>
                </a:solidFill>
                <a:latin typeface="Baskerville Old Face" pitchFamily="18" charset="0"/>
              </a:rPr>
              <a:t>EXTERNAL LOCUS OF CONTROL </a:t>
            </a:r>
            <a:r>
              <a:rPr lang="en-US" sz="2100" dirty="0" smtClean="0">
                <a:solidFill>
                  <a:schemeClr val="tx1"/>
                </a:solidFill>
                <a:latin typeface="Baskerville Old Face" pitchFamily="18" charset="0"/>
              </a:rPr>
              <a:t>– </a:t>
            </a:r>
            <a:r>
              <a:rPr lang="en-US" sz="2100" dirty="0">
                <a:solidFill>
                  <a:schemeClr val="tx1"/>
                </a:solidFill>
                <a:latin typeface="Baskerville Old Face" pitchFamily="18" charset="0"/>
              </a:rPr>
              <a:t>belief that consequences of behavior are controlled by luck, </a:t>
            </a:r>
            <a:r>
              <a:rPr lang="en-US" sz="2100" b="1" dirty="0">
                <a:solidFill>
                  <a:schemeClr val="tx1"/>
                </a:solidFill>
                <a:latin typeface="Baskerville Old Face" pitchFamily="18" charset="0"/>
              </a:rPr>
              <a:t>fate</a:t>
            </a:r>
            <a:r>
              <a:rPr lang="en-US" sz="2100" dirty="0">
                <a:solidFill>
                  <a:schemeClr val="tx1"/>
                </a:solidFill>
                <a:latin typeface="Baskerville Old Face" pitchFamily="18" charset="0"/>
              </a:rPr>
              <a:t>,</a:t>
            </a:r>
            <a:r>
              <a:rPr lang="en-US" sz="2100" b="1" dirty="0">
                <a:solidFill>
                  <a:schemeClr val="tx1"/>
                </a:solidFill>
                <a:latin typeface="Baskerville Old Face" pitchFamily="18" charset="0"/>
              </a:rPr>
              <a:t> </a:t>
            </a:r>
            <a:r>
              <a:rPr lang="en-US" sz="2100" dirty="0">
                <a:solidFill>
                  <a:schemeClr val="tx1"/>
                </a:solidFill>
                <a:latin typeface="Baskerville Old Face" pitchFamily="18" charset="0"/>
              </a:rPr>
              <a:t>or powerful others</a:t>
            </a:r>
          </a:p>
          <a:p>
            <a:pPr>
              <a:lnSpc>
                <a:spcPct val="120000"/>
              </a:lnSpc>
            </a:pPr>
            <a:r>
              <a:rPr lang="en-US" sz="2100" dirty="0">
                <a:solidFill>
                  <a:schemeClr val="tx1"/>
                </a:solidFill>
                <a:latin typeface="Baskerville Old Face" pitchFamily="18" charset="0"/>
              </a:rPr>
              <a:t> </a:t>
            </a:r>
            <a:r>
              <a:rPr lang="en-US" sz="2100" b="1" dirty="0" smtClean="0">
                <a:solidFill>
                  <a:srgbClr val="FF0000"/>
                </a:solidFill>
                <a:latin typeface="Baskerville Old Face" pitchFamily="18" charset="0"/>
              </a:rPr>
              <a:t>INTERNAL LOCUS OF CONTROL </a:t>
            </a:r>
            <a:r>
              <a:rPr lang="en-US" sz="2100" dirty="0" smtClean="0">
                <a:solidFill>
                  <a:schemeClr val="tx1"/>
                </a:solidFill>
                <a:latin typeface="Baskerville Old Face" pitchFamily="18" charset="0"/>
              </a:rPr>
              <a:t>– </a:t>
            </a:r>
            <a:r>
              <a:rPr lang="en-US" sz="2100" dirty="0">
                <a:solidFill>
                  <a:schemeClr val="tx1"/>
                </a:solidFill>
                <a:latin typeface="Baskerville Old Face" pitchFamily="18" charset="0"/>
              </a:rPr>
              <a:t>belief consequences of behavior are controlled by </a:t>
            </a:r>
            <a:r>
              <a:rPr lang="en-US" sz="2100" b="1" dirty="0">
                <a:solidFill>
                  <a:schemeClr val="tx1"/>
                </a:solidFill>
                <a:latin typeface="Baskerville Old Face" pitchFamily="18" charset="0"/>
              </a:rPr>
              <a:t>own </a:t>
            </a:r>
            <a:r>
              <a:rPr lang="en-US" sz="2100" dirty="0" smtClean="0">
                <a:solidFill>
                  <a:schemeClr val="tx1"/>
                </a:solidFill>
                <a:latin typeface="Baskerville Old Face" pitchFamily="18" charset="0"/>
              </a:rPr>
              <a:t>behavior</a:t>
            </a:r>
          </a:p>
          <a:p>
            <a:pPr>
              <a:lnSpc>
                <a:spcPct val="90000"/>
              </a:lnSpc>
            </a:pPr>
            <a:endParaRPr lang="en-US" sz="1800" dirty="0">
              <a:solidFill>
                <a:schemeClr val="tx1"/>
              </a:solidFill>
              <a:latin typeface="Bodoni MT"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500034" y="500042"/>
            <a:ext cx="7696200" cy="1096962"/>
          </a:xfrm>
          <a:noFill/>
          <a:ln>
            <a:noFill/>
          </a:ln>
        </p:spPr>
        <p:txBody>
          <a:bodyPr>
            <a:noAutofit/>
          </a:bodyPr>
          <a:lstStyle/>
          <a:p>
            <a:pPr algn="ctr"/>
            <a:r>
              <a:rPr lang="en-US" sz="4400" dirty="0">
                <a:solidFill>
                  <a:srgbClr val="C00000"/>
                </a:solidFill>
                <a:latin typeface="Berlin Sans FB Demi" pitchFamily="34" charset="0"/>
              </a:rPr>
              <a:t>Examples of External and Internal Locus of Control</a:t>
            </a:r>
          </a:p>
        </p:txBody>
      </p:sp>
      <p:sp>
        <p:nvSpPr>
          <p:cNvPr id="27651" name="Rectangle 1027"/>
          <p:cNvSpPr>
            <a:spLocks noGrp="1" noChangeArrowheads="1"/>
          </p:cNvSpPr>
          <p:nvPr>
            <p:ph sz="half" idx="1"/>
          </p:nvPr>
        </p:nvSpPr>
        <p:spPr>
          <a:xfrm>
            <a:off x="457200" y="2000240"/>
            <a:ext cx="3810000" cy="1857388"/>
          </a:xfrm>
        </p:spPr>
        <p:style>
          <a:lnRef idx="1">
            <a:schemeClr val="accent6"/>
          </a:lnRef>
          <a:fillRef idx="2">
            <a:schemeClr val="accent6"/>
          </a:fillRef>
          <a:effectRef idx="1">
            <a:schemeClr val="accent6"/>
          </a:effectRef>
          <a:fontRef idx="minor">
            <a:schemeClr val="dk1"/>
          </a:fontRef>
        </p:style>
        <p:txBody>
          <a:bodyPr>
            <a:normAutofit/>
          </a:bodyPr>
          <a:lstStyle/>
          <a:p>
            <a:r>
              <a:rPr lang="en-US" sz="1600" dirty="0">
                <a:solidFill>
                  <a:srgbClr val="FF0000"/>
                </a:solidFill>
                <a:latin typeface="Bodoni MT" pitchFamily="18" charset="0"/>
              </a:rPr>
              <a:t> </a:t>
            </a:r>
            <a:r>
              <a:rPr lang="en-US" sz="1600" b="1" dirty="0" smtClean="0">
                <a:solidFill>
                  <a:srgbClr val="FF0000"/>
                </a:solidFill>
                <a:latin typeface="Bodoni MT" pitchFamily="18" charset="0"/>
              </a:rPr>
              <a:t>EXTERNAL </a:t>
            </a:r>
            <a:r>
              <a:rPr lang="en-US" sz="1600" b="1" dirty="0">
                <a:latin typeface="Bodoni MT" pitchFamily="18" charset="0"/>
              </a:rPr>
              <a:t/>
            </a:r>
            <a:br>
              <a:rPr lang="en-US" sz="1600" b="1" dirty="0">
                <a:latin typeface="Bodoni MT" pitchFamily="18" charset="0"/>
              </a:rPr>
            </a:br>
            <a:r>
              <a:rPr lang="en-US" sz="1600" b="1" dirty="0">
                <a:latin typeface="Bodoni MT" pitchFamily="18" charset="0"/>
              </a:rPr>
              <a:t>An external person scores an A on a test and concludes they got that grade because the teacher graded it wrong, someone switched the tests, it was just by chance, and/or it had nothing to do with them </a:t>
            </a:r>
          </a:p>
        </p:txBody>
      </p:sp>
      <p:sp>
        <p:nvSpPr>
          <p:cNvPr id="27652" name="Rectangle 1028"/>
          <p:cNvSpPr>
            <a:spLocks noGrp="1" noChangeArrowheads="1"/>
          </p:cNvSpPr>
          <p:nvPr>
            <p:ph sz="half" idx="2"/>
          </p:nvPr>
        </p:nvSpPr>
        <p:spPr>
          <a:xfrm>
            <a:off x="4648200" y="2000240"/>
            <a:ext cx="3638576" cy="1857388"/>
          </a:xfrm>
        </p:spPr>
        <p:style>
          <a:lnRef idx="1">
            <a:schemeClr val="accent6"/>
          </a:lnRef>
          <a:fillRef idx="2">
            <a:schemeClr val="accent6"/>
          </a:fillRef>
          <a:effectRef idx="1">
            <a:schemeClr val="accent6"/>
          </a:effectRef>
          <a:fontRef idx="minor">
            <a:schemeClr val="dk1"/>
          </a:fontRef>
        </p:style>
        <p:txBody>
          <a:bodyPr>
            <a:noAutofit/>
          </a:bodyPr>
          <a:lstStyle/>
          <a:p>
            <a:r>
              <a:rPr lang="en-US" sz="1600" dirty="0" smtClean="0">
                <a:solidFill>
                  <a:srgbClr val="FF0000"/>
                </a:solidFill>
                <a:latin typeface="Bodoni MT" pitchFamily="18" charset="0"/>
              </a:rPr>
              <a:t> </a:t>
            </a:r>
            <a:r>
              <a:rPr lang="en-US" sz="1600" b="1" dirty="0" smtClean="0">
                <a:solidFill>
                  <a:srgbClr val="FF0000"/>
                </a:solidFill>
                <a:latin typeface="Bodoni MT" pitchFamily="18" charset="0"/>
              </a:rPr>
              <a:t>INTERNAL </a:t>
            </a:r>
            <a:r>
              <a:rPr lang="en-US" sz="1600" b="1" dirty="0">
                <a:latin typeface="Bodoni MT" pitchFamily="18" charset="0"/>
              </a:rPr>
              <a:t/>
            </a:r>
            <a:br>
              <a:rPr lang="en-US" sz="1600" b="1" dirty="0">
                <a:latin typeface="Bodoni MT" pitchFamily="18" charset="0"/>
              </a:rPr>
            </a:br>
            <a:r>
              <a:rPr lang="en-US" sz="1600" b="1" dirty="0">
                <a:latin typeface="Bodoni MT" pitchFamily="18" charset="0"/>
              </a:rPr>
              <a:t>An internal person scores an A on a test and concludes they got that grade because they studied all week for it, they are good in the subject, and/or it was earned because of their behavior</a:t>
            </a:r>
          </a:p>
        </p:txBody>
      </p:sp>
      <p:pic>
        <p:nvPicPr>
          <p:cNvPr id="5" name="Picture 4" descr="i-e-locus-of-control.jpg"/>
          <p:cNvPicPr>
            <a:picLocks noChangeAspect="1"/>
          </p:cNvPicPr>
          <p:nvPr/>
        </p:nvPicPr>
        <p:blipFill>
          <a:blip r:embed="rId2"/>
          <a:stretch>
            <a:fillRect/>
          </a:stretch>
        </p:blipFill>
        <p:spPr>
          <a:xfrm>
            <a:off x="2357422" y="4143380"/>
            <a:ext cx="4502768" cy="258932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500034" y="1285860"/>
            <a:ext cx="8143932" cy="1214446"/>
          </a:xfrm>
        </p:spPr>
        <p:txBody>
          <a:bodyPr>
            <a:normAutofit/>
          </a:bodyPr>
          <a:lstStyle/>
          <a:p>
            <a:pPr algn="just"/>
            <a:r>
              <a:rPr lang="en-US" sz="1600" b="1" dirty="0">
                <a:latin typeface="Bodoni MT" pitchFamily="18" charset="0"/>
              </a:rPr>
              <a:t>The more you try to take control of the world out </a:t>
            </a:r>
            <a:r>
              <a:rPr lang="en-US" sz="1600" b="1" dirty="0" smtClean="0">
                <a:latin typeface="Bodoni MT" pitchFamily="18" charset="0"/>
              </a:rPr>
              <a:t>there, the </a:t>
            </a:r>
            <a:r>
              <a:rPr lang="en-US" sz="1600" b="1" dirty="0">
                <a:latin typeface="Bodoni MT" pitchFamily="18" charset="0"/>
              </a:rPr>
              <a:t>more out of control it </a:t>
            </a:r>
            <a:r>
              <a:rPr lang="en-US" sz="1600" b="1" dirty="0" smtClean="0">
                <a:latin typeface="Bodoni MT" pitchFamily="18" charset="0"/>
              </a:rPr>
              <a:t>seems.</a:t>
            </a:r>
          </a:p>
          <a:p>
            <a:pPr algn="just"/>
            <a:r>
              <a:rPr lang="en-US" sz="1600" b="1" dirty="0" smtClean="0">
                <a:latin typeface="Bodoni MT" pitchFamily="18" charset="0"/>
              </a:rPr>
              <a:t>The </a:t>
            </a:r>
            <a:r>
              <a:rPr lang="en-US" sz="1600" b="1" dirty="0">
                <a:latin typeface="Bodoni MT" pitchFamily="18" charset="0"/>
              </a:rPr>
              <a:t>more you let go trying to control the external world (and stop blaming</a:t>
            </a:r>
            <a:r>
              <a:rPr lang="en-US" sz="1600" b="1" dirty="0" smtClean="0">
                <a:latin typeface="Bodoni MT" pitchFamily="18" charset="0"/>
              </a:rPr>
              <a:t>), and </a:t>
            </a:r>
            <a:r>
              <a:rPr lang="en-US" sz="1600" b="1" dirty="0">
                <a:latin typeface="Bodoni MT" pitchFamily="18" charset="0"/>
              </a:rPr>
              <a:t>instead, respond in a way that you would deeply admire as wise, </a:t>
            </a:r>
            <a:r>
              <a:rPr lang="en-US" sz="1600" b="1" dirty="0" smtClean="0">
                <a:latin typeface="Bodoni MT" pitchFamily="18" charset="0"/>
              </a:rPr>
              <a:t>the </a:t>
            </a:r>
            <a:r>
              <a:rPr lang="en-US" sz="1600" b="1" dirty="0">
                <a:latin typeface="Bodoni MT" pitchFamily="18" charset="0"/>
              </a:rPr>
              <a:t>more personal control </a:t>
            </a:r>
            <a:r>
              <a:rPr lang="en-US" sz="1600" b="1" dirty="0" smtClean="0">
                <a:latin typeface="Bodoni MT" pitchFamily="18" charset="0"/>
              </a:rPr>
              <a:t>you feel</a:t>
            </a:r>
            <a:endParaRPr lang="en-US" sz="1600" b="1" dirty="0">
              <a:latin typeface="Bodoni MT"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29</a:t>
            </a:fld>
            <a:endParaRPr lang="en-US"/>
          </a:p>
        </p:txBody>
      </p:sp>
      <p:sp>
        <p:nvSpPr>
          <p:cNvPr id="33794" name="Rectangle 2"/>
          <p:cNvSpPr>
            <a:spLocks noGrp="1" noChangeArrowheads="1"/>
          </p:cNvSpPr>
          <p:nvPr>
            <p:ph type="title"/>
          </p:nvPr>
        </p:nvSpPr>
        <p:spPr>
          <a:xfrm>
            <a:off x="714348" y="428604"/>
            <a:ext cx="7772400" cy="685800"/>
          </a:xfrm>
          <a:noFill/>
          <a:ln>
            <a:noFill/>
          </a:ln>
        </p:spPr>
        <p:txBody>
          <a:bodyPr>
            <a:noAutofit/>
          </a:bodyPr>
          <a:lstStyle/>
          <a:p>
            <a:r>
              <a:rPr lang="en-US" sz="4000" dirty="0" smtClean="0">
                <a:solidFill>
                  <a:schemeClr val="tx1"/>
                </a:solidFill>
                <a:effectLst/>
                <a:latin typeface="Berlin Sans FB Demi" pitchFamily="34" charset="0"/>
              </a:rPr>
              <a:t>THE PARADOX OF CONTROL</a:t>
            </a:r>
            <a:endParaRPr lang="en-US" sz="4000" dirty="0">
              <a:solidFill>
                <a:schemeClr val="tx1"/>
              </a:solidFill>
              <a:effectLst/>
              <a:latin typeface="Berlin Sans FB Demi" pitchFamily="34" charset="0"/>
            </a:endParaRPr>
          </a:p>
        </p:txBody>
      </p:sp>
      <p:sp>
        <p:nvSpPr>
          <p:cNvPr id="5" name="Rectangle 2"/>
          <p:cNvSpPr txBox="1">
            <a:spLocks noChangeArrowheads="1"/>
          </p:cNvSpPr>
          <p:nvPr/>
        </p:nvSpPr>
        <p:spPr>
          <a:xfrm>
            <a:off x="714348" y="2500306"/>
            <a:ext cx="6629400" cy="685800"/>
          </a:xfrm>
          <a:prstGeom prst="rect">
            <a:avLst/>
          </a:prstGeom>
          <a:noFill/>
          <a:ln>
            <a:noFill/>
          </a:ln>
        </p:spPr>
        <p:txBody>
          <a:bodyPr vert="horz" rtlCol="0" anchor="ctr">
            <a:normAutofit lnSpcReduction="1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4100" b="1" i="0" u="none" strike="noStrike" kern="1200" cap="none" spc="0" normalizeH="0" baseline="0" noProof="0" dirty="0" smtClean="0">
                <a:ln>
                  <a:noFill/>
                </a:ln>
                <a:uLnTx/>
                <a:uFillTx/>
                <a:latin typeface="Berlin Sans FB Demi" pitchFamily="34" charset="0"/>
                <a:ea typeface="+mj-ea"/>
                <a:cs typeface="+mj-cs"/>
              </a:rPr>
              <a:t>Benefits of Control</a:t>
            </a:r>
            <a:endParaRPr kumimoji="0" lang="en-CA" sz="4100" b="1" i="0" u="none" strike="noStrike" kern="1200" cap="none" spc="0" normalizeH="0" baseline="0" noProof="0" dirty="0">
              <a:ln>
                <a:noFill/>
              </a:ln>
              <a:uLnTx/>
              <a:uFillTx/>
              <a:latin typeface="Berlin Sans FB Demi" pitchFamily="34" charset="0"/>
              <a:ea typeface="+mj-ea"/>
              <a:cs typeface="+mj-cs"/>
            </a:endParaRPr>
          </a:p>
        </p:txBody>
      </p:sp>
      <p:sp>
        <p:nvSpPr>
          <p:cNvPr id="6" name="Rectangle 3"/>
          <p:cNvSpPr txBox="1">
            <a:spLocks noChangeArrowheads="1"/>
          </p:cNvSpPr>
          <p:nvPr/>
        </p:nvSpPr>
        <p:spPr>
          <a:xfrm>
            <a:off x="533400" y="3143248"/>
            <a:ext cx="8182004" cy="2647952"/>
          </a:xfrm>
          <a:prstGeom prst="rect">
            <a:avLst/>
          </a:prstGeom>
        </p:spPr>
        <p:txBody>
          <a:bodyPr vert="horz">
            <a:normAutofit/>
          </a:bodyPr>
          <a:lstStyle/>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CA" sz="1600" b="1" i="0" u="none" strike="noStrike" kern="1200" cap="none" spc="0" normalizeH="0" baseline="0" noProof="0" dirty="0" smtClean="0">
                <a:ln>
                  <a:noFill/>
                </a:ln>
                <a:solidFill>
                  <a:schemeClr val="tx1"/>
                </a:solidFill>
                <a:effectLst/>
                <a:uLnTx/>
                <a:uFillTx/>
                <a:latin typeface="Bodoni MT" pitchFamily="18" charset="0"/>
              </a:rPr>
              <a:t>When exposed to cold viruses, those who feel they are out of control are more likely to develop colds</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CA" sz="1600" b="1" i="0" u="none" strike="noStrike" kern="1200" cap="none" spc="0" normalizeH="0" baseline="0" noProof="0" dirty="0" smtClean="0">
                <a:ln>
                  <a:noFill/>
                </a:ln>
                <a:solidFill>
                  <a:schemeClr val="tx1"/>
                </a:solidFill>
                <a:effectLst/>
                <a:uLnTx/>
                <a:uFillTx/>
                <a:latin typeface="Bodoni MT" pitchFamily="18" charset="0"/>
              </a:rPr>
              <a:t>Low-income individuals with high levels of control report similar quality of life to high-income individuals</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CA" sz="1600" b="1" i="0" u="none" strike="noStrike" kern="1200" cap="none" spc="0" normalizeH="0" baseline="0" noProof="0" dirty="0" smtClean="0">
                <a:ln>
                  <a:noFill/>
                </a:ln>
                <a:solidFill>
                  <a:schemeClr val="tx1"/>
                </a:solidFill>
                <a:effectLst/>
                <a:uLnTx/>
                <a:uFillTx/>
                <a:latin typeface="Bodoni MT" pitchFamily="18" charset="0"/>
              </a:rPr>
              <a:t>Managers and executives have fewer illnesses</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CA" sz="1600" b="1" i="0" u="none" strike="noStrike" kern="1200" cap="none" spc="0" normalizeH="0" baseline="0" noProof="0" dirty="0" smtClean="0">
                <a:ln>
                  <a:noFill/>
                </a:ln>
                <a:solidFill>
                  <a:schemeClr val="tx1"/>
                </a:solidFill>
                <a:effectLst/>
                <a:uLnTx/>
                <a:uFillTx/>
                <a:latin typeface="Bodoni MT" pitchFamily="18" charset="0"/>
              </a:rPr>
              <a:t>Individuals reporting more control have less problems with hypertension</a:t>
            </a:r>
          </a:p>
          <a:p>
            <a:pPr marL="365760" marR="0" lvl="0" indent="-256032" algn="l" defTabSz="914400" rtl="0" eaLnBrk="1" fontAlgn="auto" latinLnBrk="0" hangingPunct="1">
              <a:lnSpc>
                <a:spcPct val="90000"/>
              </a:lnSpc>
              <a:spcBef>
                <a:spcPts val="400"/>
              </a:spcBef>
              <a:spcAft>
                <a:spcPts val="0"/>
              </a:spcAft>
              <a:buClr>
                <a:schemeClr val="accent1"/>
              </a:buClr>
              <a:buSzPct val="68000"/>
              <a:buFont typeface="Wingdings 3"/>
              <a:buChar char=""/>
              <a:tabLst/>
              <a:defRPr/>
            </a:pPr>
            <a:r>
              <a:rPr kumimoji="0" lang="en-CA" sz="1600" b="1" i="0" u="none" strike="noStrike" kern="1200" cap="none" spc="0" normalizeH="0" baseline="0" noProof="0" dirty="0" smtClean="0">
                <a:ln>
                  <a:noFill/>
                </a:ln>
                <a:solidFill>
                  <a:schemeClr val="tx1"/>
                </a:solidFill>
                <a:effectLst/>
                <a:uLnTx/>
                <a:uFillTx/>
                <a:latin typeface="Bodoni MT" pitchFamily="18" charset="0"/>
              </a:rPr>
              <a:t>Nursing home residents with greater control over activities are more alert, happier and live longer</a:t>
            </a:r>
            <a:endParaRPr kumimoji="0" lang="en-CA" sz="1600" b="1" i="0" u="none" strike="noStrike" kern="1200" cap="none" spc="0" normalizeH="0" baseline="0" noProof="0" dirty="0">
              <a:ln>
                <a:noFill/>
              </a:ln>
              <a:solidFill>
                <a:schemeClr val="tx1"/>
              </a:solidFill>
              <a:effectLst/>
              <a:uLnTx/>
              <a:uFillTx/>
              <a:latin typeface="Bodoni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up)">
                                      <p:cBhvr>
                                        <p:cTn id="7" dur="500"/>
                                        <p:tgtEl>
                                          <p:spTgt spid="33795">
                                            <p:txEl>
                                              <p:pRg st="0" end="0"/>
                                            </p:txEl>
                                          </p:spTgt>
                                        </p:tgtEl>
                                      </p:cBhvr>
                                    </p:animEffect>
                                  </p:childTnLst>
                                  <p:subTnLst>
                                    <p:animClr clrSpc="rgb" dir="cw">
                                      <p:cBhvr override="childStyle">
                                        <p:cTn dur="1" fill="hold" display="0" masterRel="nextClick" afterEffect="1"/>
                                        <p:tgtEl>
                                          <p:spTgt spid="33795">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wipe(up)">
                                      <p:cBhvr>
                                        <p:cTn id="12" dur="500"/>
                                        <p:tgtEl>
                                          <p:spTgt spid="33795">
                                            <p:txEl>
                                              <p:pRg st="1" end="1"/>
                                            </p:txEl>
                                          </p:spTgt>
                                        </p:tgtEl>
                                      </p:cBhvr>
                                    </p:animEffect>
                                  </p:childTnLst>
                                  <p:subTnLst>
                                    <p:animClr clrSpc="rgb" dir="cw">
                                      <p:cBhvr override="childStyle">
                                        <p:cTn dur="1" fill="hold" display="0" masterRel="nextClick" afterEffect="1"/>
                                        <p:tgtEl>
                                          <p:spTgt spid="33795">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8662" y="357166"/>
            <a:ext cx="4257676" cy="1394448"/>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algn="ctr"/>
            <a:r>
              <a:rPr lang="en-US" sz="4400" dirty="0">
                <a:solidFill>
                  <a:schemeClr val="bg1"/>
                </a:solidFill>
                <a:latin typeface="Berlin Sans FB Demi" pitchFamily="34" charset="0"/>
              </a:rPr>
              <a:t>PERSONAL FACTORS</a:t>
            </a:r>
          </a:p>
        </p:txBody>
      </p:sp>
      <p:sp>
        <p:nvSpPr>
          <p:cNvPr id="2" name="Content Placeholder 1"/>
          <p:cNvSpPr>
            <a:spLocks noGrp="1"/>
          </p:cNvSpPr>
          <p:nvPr>
            <p:ph sz="quarter" idx="1"/>
          </p:nvPr>
        </p:nvSpPr>
        <p:spPr>
          <a:xfrm>
            <a:off x="571472" y="2143116"/>
            <a:ext cx="7329510" cy="2109790"/>
          </a:xfrm>
          <a:solidFill>
            <a:schemeClr val="accent1">
              <a:lumMod val="20000"/>
              <a:lumOff val="80000"/>
            </a:schemeClr>
          </a:solidFill>
        </p:spPr>
        <p:txBody>
          <a:bodyPr>
            <a:normAutofit/>
          </a:bodyPr>
          <a:lstStyle/>
          <a:p>
            <a:r>
              <a:rPr lang="en-US" sz="2000" b="1" dirty="0" smtClean="0">
                <a:latin typeface="Berlin Sans FB Demi" pitchFamily="34" charset="0"/>
              </a:rPr>
              <a:t>Individual </a:t>
            </a:r>
            <a:r>
              <a:rPr lang="en-US" sz="2000" b="1" dirty="0">
                <a:latin typeface="Berlin Sans FB Demi" pitchFamily="34" charset="0"/>
              </a:rPr>
              <a:t>Perception and Definition</a:t>
            </a:r>
          </a:p>
          <a:p>
            <a:r>
              <a:rPr lang="en-US" sz="2000" b="1" dirty="0">
                <a:latin typeface="Berlin Sans FB Demi" pitchFamily="34" charset="0"/>
              </a:rPr>
              <a:t>Individual Personality</a:t>
            </a:r>
          </a:p>
          <a:p>
            <a:r>
              <a:rPr lang="en-US" sz="2000" b="1" dirty="0">
                <a:latin typeface="Berlin Sans FB Demi" pitchFamily="34" charset="0"/>
              </a:rPr>
              <a:t>Self Concept</a:t>
            </a:r>
          </a:p>
          <a:p>
            <a:r>
              <a:rPr lang="en-US" sz="2000" b="1" dirty="0">
                <a:latin typeface="Berlin Sans FB Demi" pitchFamily="34" charset="0"/>
              </a:rPr>
              <a:t>Locus of Control</a:t>
            </a:r>
          </a:p>
          <a:p>
            <a:r>
              <a:rPr lang="en-US" sz="2000" dirty="0" smtClean="0">
                <a:latin typeface="Berlin Sans FB Demi" pitchFamily="34" charset="0"/>
              </a:rPr>
              <a:t>Emotional Quotient (EQ)</a:t>
            </a:r>
            <a:endParaRPr lang="en-US" sz="2000" b="1" dirty="0">
              <a:latin typeface="Berlin Sans FB Demi" pitchFamily="34" charset="0"/>
            </a:endParaRPr>
          </a:p>
        </p:txBody>
      </p:sp>
      <p:sp>
        <p:nvSpPr>
          <p:cNvPr id="4" name="Slide Number Placeholder 3"/>
          <p:cNvSpPr>
            <a:spLocks noGrp="1"/>
          </p:cNvSpPr>
          <p:nvPr>
            <p:ph type="sldNum" sz="quarter" idx="15"/>
          </p:nvPr>
        </p:nvSpPr>
        <p:spPr/>
        <p:txBody>
          <a:bodyPr/>
          <a:lstStyle/>
          <a:p>
            <a:fld id="{4CDD1409-8ABB-48DA-9835-35BB683FD164}" type="slidenum">
              <a:rPr lang="en-US" smtClean="0"/>
              <a:pPr/>
              <a:t>3</a:t>
            </a:fld>
            <a:endParaRPr lang="en-US"/>
          </a:p>
        </p:txBody>
      </p:sp>
      <p:pic>
        <p:nvPicPr>
          <p:cNvPr id="5" name="Picture 4" descr="http://www.simplecleanliving.com/wp-content/uploads/2013/08/Stress-and-perception.jpg"/>
          <p:cNvPicPr>
            <a:picLocks noChangeAspect="1" noChangeArrowheads="1"/>
          </p:cNvPicPr>
          <p:nvPr/>
        </p:nvPicPr>
        <p:blipFill>
          <a:blip r:embed="rId2" cstate="print"/>
          <a:srcRect b="7692"/>
          <a:stretch>
            <a:fillRect/>
          </a:stretch>
        </p:blipFill>
        <p:spPr bwMode="auto">
          <a:xfrm>
            <a:off x="6072198" y="214290"/>
            <a:ext cx="2512237" cy="15716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8596" y="928670"/>
            <a:ext cx="7239000" cy="746760"/>
          </a:xfrm>
          <a:noFill/>
          <a:ln>
            <a:noFill/>
          </a:ln>
        </p:spPr>
        <p:txBody>
          <a:bodyPr>
            <a:noAutofit/>
          </a:bodyPr>
          <a:lstStyle/>
          <a:p>
            <a:r>
              <a:rPr lang="en-US" sz="4000" dirty="0" smtClean="0">
                <a:solidFill>
                  <a:schemeClr val="tx1"/>
                </a:solidFill>
                <a:latin typeface="Berlin Sans FB Demi" pitchFamily="34" charset="0"/>
              </a:rPr>
              <a:t>Emotional Quotient (EQ)</a:t>
            </a:r>
            <a:r>
              <a:rPr lang="en-US" sz="4000" b="1" dirty="0" smtClean="0">
                <a:solidFill>
                  <a:schemeClr val="tx1"/>
                </a:solidFill>
                <a:latin typeface="Berlin Sans FB Demi" pitchFamily="34" charset="0"/>
              </a:rPr>
              <a:t/>
            </a:r>
            <a:br>
              <a:rPr lang="en-US" sz="4000" b="1" dirty="0" smtClean="0">
                <a:solidFill>
                  <a:schemeClr val="tx1"/>
                </a:solidFill>
                <a:latin typeface="Berlin Sans FB Demi" pitchFamily="34" charset="0"/>
              </a:rPr>
            </a:br>
            <a:endParaRPr lang="en-US" sz="4000" dirty="0">
              <a:solidFill>
                <a:schemeClr val="tx1"/>
              </a:solidFill>
            </a:endParaRPr>
          </a:p>
        </p:txBody>
      </p:sp>
      <p:sp>
        <p:nvSpPr>
          <p:cNvPr id="37891" name="Rectangle 3"/>
          <p:cNvSpPr>
            <a:spLocks noGrp="1" noChangeArrowheads="1"/>
          </p:cNvSpPr>
          <p:nvPr>
            <p:ph idx="1"/>
          </p:nvPr>
        </p:nvSpPr>
        <p:spPr>
          <a:xfrm>
            <a:off x="457200" y="1371600"/>
            <a:ext cx="8043890" cy="5084136"/>
          </a:xfrm>
        </p:spPr>
        <p:txBody>
          <a:bodyPr>
            <a:normAutofit/>
          </a:bodyPr>
          <a:lstStyle/>
          <a:p>
            <a:pPr>
              <a:lnSpc>
                <a:spcPct val="90000"/>
              </a:lnSpc>
            </a:pPr>
            <a:r>
              <a:rPr lang="en-US" sz="1600" dirty="0" err="1" smtClean="0">
                <a:latin typeface="Cambria Math" pitchFamily="18" charset="0"/>
                <a:ea typeface="Cambria Math" pitchFamily="18" charset="0"/>
              </a:rPr>
              <a:t>Goleman</a:t>
            </a:r>
            <a:r>
              <a:rPr lang="en-US" sz="1600" dirty="0" smtClean="0">
                <a:latin typeface="Cambria Math" pitchFamily="18" charset="0"/>
                <a:ea typeface="Cambria Math" pitchFamily="18" charset="0"/>
              </a:rPr>
              <a:t> (1996), </a:t>
            </a:r>
            <a:r>
              <a:rPr lang="en-US" sz="1600" dirty="0">
                <a:latin typeface="Cambria Math" pitchFamily="18" charset="0"/>
                <a:ea typeface="Cambria Math" pitchFamily="18" charset="0"/>
              </a:rPr>
              <a:t>individuals are believed to vary in their ability to perceive, process and manage information that is emotional in nature. </a:t>
            </a:r>
            <a:endParaRPr lang="en-US" sz="1600" dirty="0" smtClean="0">
              <a:latin typeface="Cambria Math" pitchFamily="18" charset="0"/>
              <a:ea typeface="Cambria Math" pitchFamily="18" charset="0"/>
            </a:endParaRPr>
          </a:p>
          <a:p>
            <a:pPr>
              <a:lnSpc>
                <a:spcPct val="90000"/>
              </a:lnSpc>
            </a:pPr>
            <a:r>
              <a:rPr lang="en-US" sz="1600" dirty="0" smtClean="0">
                <a:latin typeface="Cambria Math" pitchFamily="18" charset="0"/>
                <a:ea typeface="Cambria Math" pitchFamily="18" charset="0"/>
              </a:rPr>
              <a:t>As </a:t>
            </a:r>
            <a:r>
              <a:rPr lang="en-US" sz="1600" dirty="0">
                <a:latin typeface="Cambria Math" pitchFamily="18" charset="0"/>
                <a:ea typeface="Cambria Math" pitchFamily="18" charset="0"/>
              </a:rPr>
              <a:t>such emotional intelligence is not about emotions per se, but more about </a:t>
            </a:r>
            <a:r>
              <a:rPr lang="en-US" sz="1600" b="1" dirty="0">
                <a:solidFill>
                  <a:srgbClr val="FF0000"/>
                </a:solidFill>
                <a:latin typeface="Cambria Math" pitchFamily="18" charset="0"/>
                <a:ea typeface="Cambria Math" pitchFamily="18" charset="0"/>
              </a:rPr>
              <a:t>the ability to use emotional information and integrate it with thoughts and actions. </a:t>
            </a:r>
          </a:p>
          <a:p>
            <a:pPr>
              <a:lnSpc>
                <a:spcPct val="90000"/>
              </a:lnSpc>
            </a:pPr>
            <a:r>
              <a:rPr lang="en-US" sz="1600" b="1" dirty="0">
                <a:latin typeface="Cambria Math" pitchFamily="18" charset="0"/>
                <a:ea typeface="Cambria Math" pitchFamily="18" charset="0"/>
              </a:rPr>
              <a:t>EQ </a:t>
            </a:r>
            <a:r>
              <a:rPr lang="en-US" sz="1600" dirty="0">
                <a:latin typeface="Cambria Math" pitchFamily="18" charset="0"/>
                <a:ea typeface="Cambria Math" pitchFamily="18" charset="0"/>
              </a:rPr>
              <a:t>- individuals with higher emotional intelligence are somehow more successful at work and in their personal lives (</a:t>
            </a:r>
            <a:r>
              <a:rPr lang="en-US" sz="1600" dirty="0" err="1">
                <a:latin typeface="Cambria Math" pitchFamily="18" charset="0"/>
                <a:ea typeface="Cambria Math" pitchFamily="18" charset="0"/>
              </a:rPr>
              <a:t>Goleman</a:t>
            </a:r>
            <a:r>
              <a:rPr lang="en-US" sz="1600" dirty="0">
                <a:latin typeface="Cambria Math" pitchFamily="18" charset="0"/>
                <a:ea typeface="Cambria Math" pitchFamily="18" charset="0"/>
              </a:rPr>
              <a:t>, 1996). </a:t>
            </a:r>
            <a:endParaRPr lang="en-US" sz="1600" dirty="0" smtClean="0">
              <a:latin typeface="Cambria Math" pitchFamily="18" charset="0"/>
              <a:ea typeface="Cambria Math" pitchFamily="18" charset="0"/>
            </a:endParaRPr>
          </a:p>
          <a:p>
            <a:r>
              <a:rPr lang="en-US" sz="1600" b="1" dirty="0" smtClean="0">
                <a:latin typeface="Cambria Math" pitchFamily="18" charset="0"/>
                <a:ea typeface="Cambria Math" pitchFamily="18" charset="0"/>
              </a:rPr>
              <a:t>Emotional Intelligence is the ability to:</a:t>
            </a:r>
          </a:p>
          <a:p>
            <a:pPr lvl="1"/>
            <a:r>
              <a:rPr lang="en-US" sz="1600" i="1" dirty="0" smtClean="0">
                <a:latin typeface="Cambria Math" pitchFamily="18" charset="0"/>
                <a:ea typeface="Cambria Math" pitchFamily="18" charset="0"/>
              </a:rPr>
              <a:t>recognize emotions in self and others</a:t>
            </a:r>
          </a:p>
          <a:p>
            <a:pPr lvl="1">
              <a:lnSpc>
                <a:spcPct val="120000"/>
              </a:lnSpc>
            </a:pPr>
            <a:r>
              <a:rPr lang="en-US" sz="1600" i="1" dirty="0" smtClean="0">
                <a:latin typeface="Cambria Math" pitchFamily="18" charset="0"/>
                <a:ea typeface="Cambria Math" pitchFamily="18" charset="0"/>
              </a:rPr>
              <a:t>manage one’s own emotions</a:t>
            </a:r>
          </a:p>
          <a:p>
            <a:pPr lvl="1">
              <a:lnSpc>
                <a:spcPct val="120000"/>
              </a:lnSpc>
            </a:pPr>
            <a:r>
              <a:rPr lang="en-US" sz="1600" i="1" dirty="0" smtClean="0">
                <a:latin typeface="Cambria Math" pitchFamily="18" charset="0"/>
                <a:ea typeface="Cambria Math" pitchFamily="18" charset="0"/>
              </a:rPr>
              <a:t>empathize with others</a:t>
            </a:r>
          </a:p>
          <a:p>
            <a:pPr lvl="1">
              <a:lnSpc>
                <a:spcPct val="120000"/>
              </a:lnSpc>
            </a:pPr>
            <a:r>
              <a:rPr lang="en-US" sz="1600" i="1" dirty="0" smtClean="0">
                <a:latin typeface="Cambria Math" pitchFamily="18" charset="0"/>
                <a:ea typeface="Cambria Math" pitchFamily="18" charset="0"/>
              </a:rPr>
              <a:t>maintain successful relationships</a:t>
            </a:r>
          </a:p>
          <a:p>
            <a:pPr>
              <a:lnSpc>
                <a:spcPct val="90000"/>
              </a:lnSpc>
            </a:pPr>
            <a:endParaRPr lang="en-US" sz="2000" dirty="0">
              <a:latin typeface="Bodoni MT"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30</a:t>
            </a:fld>
            <a:endParaRPr lang="en-US"/>
          </a:p>
        </p:txBody>
      </p:sp>
      <p:graphicFrame>
        <p:nvGraphicFramePr>
          <p:cNvPr id="118786" name="Object 2"/>
          <p:cNvGraphicFramePr>
            <a:graphicFrameLocks noGrp="1" noChangeAspect="1"/>
          </p:cNvGraphicFramePr>
          <p:nvPr/>
        </p:nvGraphicFramePr>
        <p:xfrm>
          <a:off x="6215074" y="4143380"/>
          <a:ext cx="2317744" cy="2060217"/>
        </p:xfrm>
        <a:graphic>
          <a:graphicData uri="http://schemas.openxmlformats.org/presentationml/2006/ole">
            <p:oleObj spid="_x0000_s118788" name="Clip" r:id="rId4" imgW="2828925" imgH="2514600" progId="">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F6B77F-AAF1-4C6C-ADE0-6EFCBE153E08}" type="slidenum">
              <a:rPr lang="en-US" smtClean="0"/>
              <a:pPr/>
              <a:t>31</a:t>
            </a:fld>
            <a:endParaRPr lang="en-US"/>
          </a:p>
        </p:txBody>
      </p:sp>
      <p:pic>
        <p:nvPicPr>
          <p:cNvPr id="3" name="Picture 2" descr="emotional-quotient-eq-11-638.jpg"/>
          <p:cNvPicPr>
            <a:picLocks noChangeAspect="1"/>
          </p:cNvPicPr>
          <p:nvPr/>
        </p:nvPicPr>
        <p:blipFill>
          <a:blip r:embed="rId2"/>
          <a:stretch>
            <a:fillRect/>
          </a:stretch>
        </p:blipFill>
        <p:spPr>
          <a:xfrm>
            <a:off x="928662" y="857232"/>
            <a:ext cx="7358114" cy="521497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685800"/>
            <a:ext cx="7543800" cy="609600"/>
          </a:xfrm>
          <a:noFill/>
          <a:ln>
            <a:noFill/>
          </a:ln>
        </p:spPr>
        <p:txBody>
          <a:bodyPr>
            <a:noAutofit/>
          </a:bodyPr>
          <a:lstStyle/>
          <a:p>
            <a:r>
              <a:rPr lang="en-US" b="1" dirty="0" smtClean="0">
                <a:latin typeface="Berlin Sans FB Demi" pitchFamily="34" charset="0"/>
              </a:rPr>
              <a:t>Stress Intensity: Eight factors </a:t>
            </a:r>
            <a:endParaRPr lang="en-US" b="1" dirty="0">
              <a:latin typeface="Berlin Sans FB Demi" pitchFamily="34" charset="0"/>
            </a:endParaRPr>
          </a:p>
        </p:txBody>
      </p:sp>
      <p:sp>
        <p:nvSpPr>
          <p:cNvPr id="41987" name="Rectangle 3"/>
          <p:cNvSpPr>
            <a:spLocks noGrp="1" noChangeArrowheads="1"/>
          </p:cNvSpPr>
          <p:nvPr>
            <p:ph idx="1"/>
          </p:nvPr>
        </p:nvSpPr>
        <p:spPr>
          <a:xfrm>
            <a:off x="457200" y="1524000"/>
            <a:ext cx="7391400" cy="4724400"/>
          </a:xfrm>
        </p:spPr>
        <p:txBody>
          <a:bodyPr>
            <a:normAutofit/>
          </a:bodyPr>
          <a:lstStyle/>
          <a:p>
            <a:pPr>
              <a:lnSpc>
                <a:spcPct val="80000"/>
              </a:lnSpc>
            </a:pPr>
            <a:r>
              <a:rPr lang="en-US" sz="2000" dirty="0" smtClean="0">
                <a:latin typeface="Cambria Math" pitchFamily="18" charset="0"/>
                <a:ea typeface="Cambria Math" pitchFamily="18" charset="0"/>
              </a:rPr>
              <a:t>There is a </a:t>
            </a:r>
            <a:r>
              <a:rPr lang="en-US" sz="2000" b="1" dirty="0" smtClean="0">
                <a:latin typeface="Cambria Math" pitchFamily="18" charset="0"/>
                <a:ea typeface="Cambria Math" pitchFamily="18" charset="0"/>
              </a:rPr>
              <a:t>significant difference between the top three factors and the bottom five.</a:t>
            </a:r>
            <a:r>
              <a:rPr lang="en-US" sz="2000" dirty="0" smtClean="0">
                <a:latin typeface="Cambria Math" pitchFamily="18" charset="0"/>
                <a:ea typeface="Cambria Math" pitchFamily="18" charset="0"/>
              </a:rPr>
              <a:t>  Can you figure it out?</a:t>
            </a:r>
          </a:p>
          <a:p>
            <a:pPr>
              <a:lnSpc>
                <a:spcPct val="80000"/>
              </a:lnSpc>
            </a:pPr>
            <a:endParaRPr lang="en-US" sz="2000" dirty="0" smtClean="0">
              <a:solidFill>
                <a:srgbClr val="4D4D4D"/>
              </a:solidFill>
              <a:latin typeface="Cambria Math" pitchFamily="18" charset="0"/>
              <a:ea typeface="Cambria Math" pitchFamily="18" charset="0"/>
            </a:endParaRPr>
          </a:p>
          <a:p>
            <a:pPr lvl="1">
              <a:lnSpc>
                <a:spcPct val="80000"/>
              </a:lnSpc>
            </a:pPr>
            <a:r>
              <a:rPr lang="en-US" sz="1800" dirty="0" smtClean="0">
                <a:solidFill>
                  <a:schemeClr val="accent1">
                    <a:lumMod val="75000"/>
                  </a:schemeClr>
                </a:solidFill>
                <a:latin typeface="Cambria Math" pitchFamily="18" charset="0"/>
                <a:ea typeface="Cambria Math" pitchFamily="18" charset="0"/>
              </a:rPr>
              <a:t>Predictability </a:t>
            </a:r>
            <a:r>
              <a:rPr lang="en-US" sz="1800" dirty="0">
                <a:solidFill>
                  <a:schemeClr val="accent1">
                    <a:lumMod val="75000"/>
                  </a:schemeClr>
                </a:solidFill>
                <a:latin typeface="Cambria Math" pitchFamily="18" charset="0"/>
                <a:ea typeface="Cambria Math" pitchFamily="18" charset="0"/>
              </a:rPr>
              <a:t>of stressor</a:t>
            </a:r>
          </a:p>
          <a:p>
            <a:pPr lvl="1">
              <a:lnSpc>
                <a:spcPct val="80000"/>
              </a:lnSpc>
            </a:pPr>
            <a:r>
              <a:rPr lang="en-US" sz="1800" dirty="0">
                <a:solidFill>
                  <a:schemeClr val="accent1">
                    <a:lumMod val="75000"/>
                  </a:schemeClr>
                </a:solidFill>
                <a:latin typeface="Cambria Math" pitchFamily="18" charset="0"/>
                <a:ea typeface="Cambria Math" pitchFamily="18" charset="0"/>
              </a:rPr>
              <a:t>Duration of stressor</a:t>
            </a:r>
          </a:p>
          <a:p>
            <a:pPr lvl="1">
              <a:lnSpc>
                <a:spcPct val="80000"/>
              </a:lnSpc>
            </a:pPr>
            <a:r>
              <a:rPr lang="en-US" sz="1800" dirty="0">
                <a:solidFill>
                  <a:schemeClr val="accent1">
                    <a:lumMod val="75000"/>
                  </a:schemeClr>
                </a:solidFill>
                <a:latin typeface="Cambria Math" pitchFamily="18" charset="0"/>
                <a:ea typeface="Cambria Math" pitchFamily="18" charset="0"/>
              </a:rPr>
              <a:t>Intensity of </a:t>
            </a:r>
            <a:r>
              <a:rPr lang="en-US" sz="1800" dirty="0" smtClean="0">
                <a:solidFill>
                  <a:schemeClr val="accent1">
                    <a:lumMod val="75000"/>
                  </a:schemeClr>
                </a:solidFill>
                <a:latin typeface="Cambria Math" pitchFamily="18" charset="0"/>
                <a:ea typeface="Cambria Math" pitchFamily="18" charset="0"/>
              </a:rPr>
              <a:t>stressor</a:t>
            </a:r>
          </a:p>
          <a:p>
            <a:pPr>
              <a:lnSpc>
                <a:spcPct val="80000"/>
              </a:lnSpc>
            </a:pPr>
            <a:endParaRPr lang="en-US" sz="2000" dirty="0">
              <a:solidFill>
                <a:schemeClr val="accent1">
                  <a:lumMod val="75000"/>
                </a:schemeClr>
              </a:solidFill>
              <a:latin typeface="Cambria Math" pitchFamily="18" charset="0"/>
              <a:ea typeface="Cambria Math" pitchFamily="18" charset="0"/>
            </a:endParaRPr>
          </a:p>
          <a:p>
            <a:pPr lvl="1">
              <a:lnSpc>
                <a:spcPct val="80000"/>
              </a:lnSpc>
            </a:pPr>
            <a:r>
              <a:rPr lang="en-US" sz="1800" dirty="0">
                <a:solidFill>
                  <a:schemeClr val="accent1">
                    <a:lumMod val="75000"/>
                  </a:schemeClr>
                </a:solidFill>
                <a:latin typeface="Cambria Math" pitchFamily="18" charset="0"/>
                <a:ea typeface="Cambria Math" pitchFamily="18" charset="0"/>
              </a:rPr>
              <a:t>Physiology</a:t>
            </a:r>
          </a:p>
          <a:p>
            <a:pPr lvl="1">
              <a:lnSpc>
                <a:spcPct val="80000"/>
              </a:lnSpc>
            </a:pPr>
            <a:r>
              <a:rPr lang="en-US" sz="1800" dirty="0">
                <a:solidFill>
                  <a:schemeClr val="accent1">
                    <a:lumMod val="75000"/>
                  </a:schemeClr>
                </a:solidFill>
                <a:latin typeface="Cambria Math" pitchFamily="18" charset="0"/>
                <a:ea typeface="Cambria Math" pitchFamily="18" charset="0"/>
              </a:rPr>
              <a:t>Motivation</a:t>
            </a:r>
          </a:p>
          <a:p>
            <a:pPr lvl="1">
              <a:lnSpc>
                <a:spcPct val="80000"/>
              </a:lnSpc>
            </a:pPr>
            <a:r>
              <a:rPr lang="en-US" sz="1800" dirty="0">
                <a:solidFill>
                  <a:schemeClr val="accent1">
                    <a:lumMod val="75000"/>
                  </a:schemeClr>
                </a:solidFill>
                <a:latin typeface="Cambria Math" pitchFamily="18" charset="0"/>
                <a:ea typeface="Cambria Math" pitchFamily="18" charset="0"/>
              </a:rPr>
              <a:t>Competence</a:t>
            </a:r>
          </a:p>
          <a:p>
            <a:pPr lvl="1">
              <a:lnSpc>
                <a:spcPct val="80000"/>
              </a:lnSpc>
            </a:pPr>
            <a:r>
              <a:rPr lang="en-US" sz="1800" dirty="0">
                <a:solidFill>
                  <a:schemeClr val="accent1">
                    <a:lumMod val="75000"/>
                  </a:schemeClr>
                </a:solidFill>
                <a:latin typeface="Cambria Math" pitchFamily="18" charset="0"/>
                <a:ea typeface="Cambria Math" pitchFamily="18" charset="0"/>
              </a:rPr>
              <a:t>Social Support</a:t>
            </a:r>
          </a:p>
          <a:p>
            <a:pPr lvl="1">
              <a:lnSpc>
                <a:spcPct val="80000"/>
              </a:lnSpc>
            </a:pPr>
            <a:r>
              <a:rPr lang="en-US" sz="1800" dirty="0">
                <a:solidFill>
                  <a:schemeClr val="accent1">
                    <a:lumMod val="75000"/>
                  </a:schemeClr>
                </a:solidFill>
                <a:latin typeface="Cambria Math" pitchFamily="18" charset="0"/>
                <a:ea typeface="Cambria Math" pitchFamily="18" charset="0"/>
              </a:rPr>
              <a:t>Cognitive </a:t>
            </a:r>
            <a:r>
              <a:rPr lang="en-US" sz="1800" dirty="0" smtClean="0">
                <a:solidFill>
                  <a:schemeClr val="accent1">
                    <a:lumMod val="75000"/>
                  </a:schemeClr>
                </a:solidFill>
                <a:latin typeface="Cambria Math" pitchFamily="18" charset="0"/>
                <a:ea typeface="Cambria Math" pitchFamily="18" charset="0"/>
              </a:rPr>
              <a:t>Appraisal</a:t>
            </a:r>
            <a:endParaRPr lang="en-US" sz="2000" dirty="0">
              <a:solidFill>
                <a:schemeClr val="accent1">
                  <a:lumMod val="75000"/>
                </a:schemeClr>
              </a:solidFill>
              <a:latin typeface="Cambria Math" pitchFamily="18" charset="0"/>
              <a:ea typeface="Cambria Math"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32</a:t>
            </a:fld>
            <a:endParaRPr lang="en-US"/>
          </a:p>
        </p:txBody>
      </p:sp>
      <p:pic>
        <p:nvPicPr>
          <p:cNvPr id="5" name="Picture 4" descr="mental-health-depression-anxiety-stress-thinkstockphotos-858738378.jpg"/>
          <p:cNvPicPr>
            <a:picLocks noChangeAspect="1"/>
          </p:cNvPicPr>
          <p:nvPr/>
        </p:nvPicPr>
        <p:blipFill>
          <a:blip r:embed="rId3" cstate="print"/>
          <a:stretch>
            <a:fillRect/>
          </a:stretch>
        </p:blipFill>
        <p:spPr>
          <a:xfrm>
            <a:off x="6215074" y="4500570"/>
            <a:ext cx="2714612" cy="203595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228600"/>
            <a:ext cx="8839200" cy="838200"/>
          </a:xfrm>
        </p:spPr>
        <p:txBody>
          <a:bodyPr>
            <a:noAutofit/>
          </a:bodyPr>
          <a:lstStyle/>
          <a:p>
            <a:r>
              <a:rPr lang="en-US" sz="4000" dirty="0">
                <a:latin typeface="Berlin Sans FB Demi" pitchFamily="34" charset="0"/>
              </a:rPr>
              <a:t>Stress Intensity: Eight factors</a:t>
            </a:r>
            <a:r>
              <a:rPr lang="en-US" sz="5400" dirty="0">
                <a:latin typeface="Berlin Sans FB Demi" pitchFamily="34" charset="0"/>
              </a:rPr>
              <a:t> </a:t>
            </a:r>
          </a:p>
        </p:txBody>
      </p:sp>
      <p:sp>
        <p:nvSpPr>
          <p:cNvPr id="44035" name="Rectangle 3"/>
          <p:cNvSpPr>
            <a:spLocks noGrp="1" noChangeArrowheads="1"/>
          </p:cNvSpPr>
          <p:nvPr>
            <p:ph sz="quarter" idx="1"/>
          </p:nvPr>
        </p:nvSpPr>
        <p:spPr>
          <a:xfrm>
            <a:off x="285720" y="1214422"/>
            <a:ext cx="8143932" cy="3500462"/>
          </a:xfrm>
        </p:spPr>
        <p:txBody>
          <a:bodyPr>
            <a:normAutofit/>
          </a:bodyPr>
          <a:lstStyle/>
          <a:p>
            <a:pPr algn="just">
              <a:lnSpc>
                <a:spcPct val="90000"/>
              </a:lnSpc>
            </a:pPr>
            <a:r>
              <a:rPr lang="en-US" sz="1600" dirty="0">
                <a:latin typeface="Cambria Math" pitchFamily="18" charset="0"/>
                <a:ea typeface="Cambria Math" pitchFamily="18" charset="0"/>
              </a:rPr>
              <a:t>People often have </a:t>
            </a:r>
            <a:r>
              <a:rPr lang="en-US" sz="1600" b="1" dirty="0">
                <a:latin typeface="Cambria Math" pitchFamily="18" charset="0"/>
                <a:ea typeface="Cambria Math" pitchFamily="18" charset="0"/>
              </a:rPr>
              <a:t>little control over the top three factors</a:t>
            </a:r>
            <a:r>
              <a:rPr lang="en-US" sz="1600" dirty="0">
                <a:latin typeface="Cambria Math" pitchFamily="18" charset="0"/>
                <a:ea typeface="Cambria Math" pitchFamily="18" charset="0"/>
              </a:rPr>
              <a:t>.  </a:t>
            </a:r>
            <a:endParaRPr lang="en-US" sz="1600" dirty="0" smtClean="0">
              <a:latin typeface="Cambria Math" pitchFamily="18" charset="0"/>
              <a:ea typeface="Cambria Math" pitchFamily="18" charset="0"/>
            </a:endParaRPr>
          </a:p>
          <a:p>
            <a:pPr algn="just">
              <a:lnSpc>
                <a:spcPct val="90000"/>
              </a:lnSpc>
            </a:pPr>
            <a:r>
              <a:rPr lang="en-US" sz="1600" dirty="0" smtClean="0">
                <a:latin typeface="Cambria Math" pitchFamily="18" charset="0"/>
                <a:ea typeface="Cambria Math" pitchFamily="18" charset="0"/>
              </a:rPr>
              <a:t>People </a:t>
            </a:r>
            <a:r>
              <a:rPr lang="en-US" sz="1600" dirty="0">
                <a:latin typeface="Cambria Math" pitchFamily="18" charset="0"/>
                <a:ea typeface="Cambria Math" pitchFamily="18" charset="0"/>
              </a:rPr>
              <a:t>with </a:t>
            </a:r>
            <a:r>
              <a:rPr lang="en-US" sz="1600" b="1" dirty="0">
                <a:latin typeface="Cambria Math" pitchFamily="18" charset="0"/>
                <a:ea typeface="Cambria Math" pitchFamily="18" charset="0"/>
              </a:rPr>
              <a:t>an external locus of control focus on these factors,</a:t>
            </a:r>
            <a:r>
              <a:rPr lang="en-US" sz="1600" dirty="0">
                <a:latin typeface="Cambria Math" pitchFamily="18" charset="0"/>
                <a:ea typeface="Cambria Math" pitchFamily="18" charset="0"/>
              </a:rPr>
              <a:t> while a person with an </a:t>
            </a:r>
            <a:r>
              <a:rPr lang="en-US" sz="1600" b="1" dirty="0">
                <a:latin typeface="Cambria Math" pitchFamily="18" charset="0"/>
                <a:ea typeface="Cambria Math" pitchFamily="18" charset="0"/>
              </a:rPr>
              <a:t>internal locus of control will focus on the factors that they can effect.</a:t>
            </a:r>
          </a:p>
          <a:p>
            <a:pPr algn="just">
              <a:lnSpc>
                <a:spcPct val="90000"/>
              </a:lnSpc>
            </a:pPr>
            <a:r>
              <a:rPr lang="en-US" sz="1600" dirty="0">
                <a:latin typeface="Cambria Math" pitchFamily="18" charset="0"/>
                <a:ea typeface="Cambria Math" pitchFamily="18" charset="0"/>
              </a:rPr>
              <a:t>One of the best ways to prepare for stress is to be in good physiological shape.  This would include an exercise program, a healthy diet, a meditation or prayer practice, and a sleep schedule. </a:t>
            </a:r>
          </a:p>
          <a:p>
            <a:pPr algn="just">
              <a:lnSpc>
                <a:spcPct val="90000"/>
              </a:lnSpc>
            </a:pPr>
            <a:r>
              <a:rPr lang="en-US" sz="1600" dirty="0">
                <a:latin typeface="Cambria Math" pitchFamily="18" charset="0"/>
                <a:ea typeface="Cambria Math" pitchFamily="18" charset="0"/>
              </a:rPr>
              <a:t>When you are faced with a stressful situation, your motivation is a key factor in getting out of the stress.  If you focus on what you can do and you are determined to do it, you will deal with the stress better.</a:t>
            </a:r>
          </a:p>
          <a:p>
            <a:pPr algn="just">
              <a:lnSpc>
                <a:spcPct val="90000"/>
              </a:lnSpc>
            </a:pPr>
            <a:r>
              <a:rPr lang="en-US" sz="1600" dirty="0">
                <a:latin typeface="Cambria Math" pitchFamily="18" charset="0"/>
                <a:ea typeface="Cambria Math" pitchFamily="18" charset="0"/>
              </a:rPr>
              <a:t>Making sure that your work skills are sound is a great way to be prepared for stress.  If you are well informed, you will have more information and will be able to be more effective at problem-focused coping.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71472" y="1071546"/>
            <a:ext cx="7572428" cy="670560"/>
          </a:xfrm>
          <a:noFill/>
          <a:ln>
            <a:noFill/>
          </a:ln>
        </p:spPr>
        <p:txBody>
          <a:bodyPr>
            <a:noAutofit/>
          </a:bodyPr>
          <a:lstStyle/>
          <a:p>
            <a:r>
              <a:rPr lang="en-US" sz="4800" dirty="0" smtClean="0">
                <a:latin typeface="Berlin Sans FB Demi" pitchFamily="34" charset="0"/>
              </a:rPr>
              <a:t>WAYS TO AVOID/RELIEVE STRESS</a:t>
            </a:r>
            <a:endParaRPr lang="en-US" sz="4800" dirty="0">
              <a:latin typeface="Berlin Sans FB Demi" pitchFamily="34"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34</a:t>
            </a:fld>
            <a:endParaRPr lang="en-US"/>
          </a:p>
        </p:txBody>
      </p:sp>
      <p:pic>
        <p:nvPicPr>
          <p:cNvPr id="11" name="Picture 10" descr="6-ways-to-reduce-stress-600px.jpg"/>
          <p:cNvPicPr>
            <a:picLocks noChangeAspect="1"/>
          </p:cNvPicPr>
          <p:nvPr/>
        </p:nvPicPr>
        <p:blipFill>
          <a:blip r:embed="rId2"/>
          <a:stretch>
            <a:fillRect/>
          </a:stretch>
        </p:blipFill>
        <p:spPr>
          <a:xfrm>
            <a:off x="5786446" y="1428736"/>
            <a:ext cx="3190876" cy="4714908"/>
          </a:xfrm>
          <a:prstGeom prst="rect">
            <a:avLst/>
          </a:prstGeom>
        </p:spPr>
      </p:pic>
      <p:pic>
        <p:nvPicPr>
          <p:cNvPr id="12" name="Picture 11" descr="3145195-article-tips-to-reduce-stress-5a8c75818e1b6e0036533c47-922c3155e9c846eaa7447c75030b2c13.png"/>
          <p:cNvPicPr>
            <a:picLocks noChangeAspect="1"/>
          </p:cNvPicPr>
          <p:nvPr/>
        </p:nvPicPr>
        <p:blipFill>
          <a:blip r:embed="rId3"/>
          <a:stretch>
            <a:fillRect/>
          </a:stretch>
        </p:blipFill>
        <p:spPr>
          <a:xfrm>
            <a:off x="500034" y="2000240"/>
            <a:ext cx="5000628" cy="333375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1214422"/>
            <a:ext cx="6554867" cy="1524000"/>
          </a:xfrm>
          <a:noFill/>
          <a:ln>
            <a:noFill/>
          </a:ln>
        </p:spPr>
        <p:txBody>
          <a:bodyPr>
            <a:normAutofit fontScale="90000"/>
          </a:bodyPr>
          <a:lstStyle/>
          <a:p>
            <a:pPr algn="ctr"/>
            <a:r>
              <a:rPr lang="en-US" sz="5400" dirty="0" smtClean="0">
                <a:solidFill>
                  <a:schemeClr val="tx1"/>
                </a:solidFill>
                <a:effectLst/>
                <a:latin typeface="Berlin Sans FB Demi" pitchFamily="34" charset="0"/>
              </a:rPr>
              <a:t>THANK YOU</a:t>
            </a:r>
            <a:br>
              <a:rPr lang="en-US" sz="5400" dirty="0" smtClean="0">
                <a:solidFill>
                  <a:schemeClr val="tx1"/>
                </a:solidFill>
                <a:effectLst/>
                <a:latin typeface="Berlin Sans FB Demi" pitchFamily="34" charset="0"/>
              </a:rPr>
            </a:br>
            <a:r>
              <a:rPr lang="en-US" sz="5400" dirty="0" smtClean="0">
                <a:solidFill>
                  <a:schemeClr val="tx1"/>
                </a:solidFill>
                <a:effectLst/>
                <a:latin typeface="Berlin Sans FB Demi" pitchFamily="34" charset="0"/>
              </a:rPr>
              <a:t>THE END</a:t>
            </a:r>
            <a:endParaRPr lang="ms-MY" sz="5400" dirty="0">
              <a:solidFill>
                <a:schemeClr val="tx1"/>
              </a:solidFill>
              <a:effectLst/>
              <a:latin typeface="Berlin Sans FB Demi" pitchFamily="34" charset="0"/>
            </a:endParaRPr>
          </a:p>
        </p:txBody>
      </p:sp>
      <p:sp>
        <p:nvSpPr>
          <p:cNvPr id="4" name="Slide Number Placeholder 3"/>
          <p:cNvSpPr>
            <a:spLocks noGrp="1"/>
          </p:cNvSpPr>
          <p:nvPr>
            <p:ph type="sldNum" sz="quarter" idx="12"/>
          </p:nvPr>
        </p:nvSpPr>
        <p:spPr/>
        <p:txBody>
          <a:bodyPr/>
          <a:lstStyle/>
          <a:p>
            <a:fld id="{4CDD1409-8ABB-48DA-9835-35BB683FD164}" type="slidenum">
              <a:rPr lang="en-US" smtClean="0"/>
              <a:pPr/>
              <a:t>35</a:t>
            </a:fld>
            <a:endParaRPr lang="en-US"/>
          </a:p>
        </p:txBody>
      </p:sp>
      <p:pic>
        <p:nvPicPr>
          <p:cNvPr id="5" name="Picture 2" descr="https://unwindyourmind.files.wordpress.com/2010/12/stress.jpg"/>
          <p:cNvPicPr>
            <a:picLocks noChangeAspect="1" noChangeArrowheads="1"/>
          </p:cNvPicPr>
          <p:nvPr/>
        </p:nvPicPr>
        <p:blipFill>
          <a:blip r:embed="rId2" cstate="print"/>
          <a:srcRect/>
          <a:stretch>
            <a:fillRect/>
          </a:stretch>
        </p:blipFill>
        <p:spPr bwMode="auto">
          <a:xfrm>
            <a:off x="2857488" y="2786058"/>
            <a:ext cx="3330372" cy="2185556"/>
          </a:xfrm>
          <a:prstGeom prst="rect">
            <a:avLst/>
          </a:prstGeom>
          <a:noFill/>
        </p:spPr>
      </p:pic>
    </p:spTree>
    <p:extLst>
      <p:ext uri="{BB962C8B-B14F-4D97-AF65-F5344CB8AC3E}">
        <p14:creationId xmlns:p14="http://schemas.microsoft.com/office/powerpoint/2010/main" xmlns="" val="361523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7467600" cy="560387"/>
          </a:xfrm>
          <a:solidFill>
            <a:srgbClr val="FFFF00"/>
          </a:solidFill>
        </p:spPr>
        <p:txBody>
          <a:bodyPr>
            <a:normAutofit fontScale="90000"/>
          </a:bodyPr>
          <a:lstStyle/>
          <a:p>
            <a:r>
              <a:rPr lang="en-US" sz="3200" dirty="0" smtClean="0">
                <a:latin typeface="Berlin Sans FB Demi" pitchFamily="34" charset="0"/>
              </a:rPr>
              <a:t>PERCEPTIONS OF THE STRESSOR &amp; COPING</a:t>
            </a:r>
            <a:endParaRPr lang="en-US" sz="3200" dirty="0">
              <a:latin typeface="Berlin Sans FB Demi" pitchFamily="34" charset="0"/>
            </a:endParaRPr>
          </a:p>
        </p:txBody>
      </p:sp>
      <p:sp>
        <p:nvSpPr>
          <p:cNvPr id="8195" name="Rectangle 3"/>
          <p:cNvSpPr>
            <a:spLocks noGrp="1" noChangeArrowheads="1"/>
          </p:cNvSpPr>
          <p:nvPr>
            <p:ph sz="quarter" idx="1"/>
          </p:nvPr>
        </p:nvSpPr>
        <p:spPr>
          <a:xfrm>
            <a:off x="357158" y="1500174"/>
            <a:ext cx="8429684" cy="5048248"/>
          </a:xfrm>
        </p:spPr>
        <p:txBody>
          <a:bodyPr>
            <a:normAutofit/>
          </a:bodyPr>
          <a:lstStyle/>
          <a:p>
            <a:pPr>
              <a:lnSpc>
                <a:spcPct val="80000"/>
              </a:lnSpc>
            </a:pPr>
            <a:r>
              <a:rPr lang="en-US" sz="1800" b="1" dirty="0" smtClean="0">
                <a:latin typeface="Cambria Math" pitchFamily="18" charset="0"/>
                <a:ea typeface="Cambria Math" pitchFamily="18" charset="0"/>
              </a:rPr>
              <a:t>Perception : </a:t>
            </a:r>
            <a:r>
              <a:rPr lang="en-US" sz="1800" b="1" dirty="0" smtClean="0">
                <a:solidFill>
                  <a:srgbClr val="FF0000"/>
                </a:solidFill>
                <a:latin typeface="Cambria Math" pitchFamily="18" charset="0"/>
                <a:ea typeface="Cambria Math" pitchFamily="18" charset="0"/>
              </a:rPr>
              <a:t>type </a:t>
            </a:r>
            <a:r>
              <a:rPr lang="en-US" sz="1800" b="1" dirty="0">
                <a:solidFill>
                  <a:srgbClr val="FF0000"/>
                </a:solidFill>
                <a:latin typeface="Cambria Math" pitchFamily="18" charset="0"/>
                <a:ea typeface="Cambria Math" pitchFamily="18" charset="0"/>
              </a:rPr>
              <a:t>of stressor </a:t>
            </a:r>
          </a:p>
          <a:p>
            <a:pPr lvl="1">
              <a:lnSpc>
                <a:spcPct val="80000"/>
              </a:lnSpc>
            </a:pPr>
            <a:r>
              <a:rPr lang="en-US" sz="1800" b="1" dirty="0">
                <a:latin typeface="Cambria Math" pitchFamily="18" charset="0"/>
                <a:ea typeface="Cambria Math" pitchFamily="18" charset="0"/>
              </a:rPr>
              <a:t>Normative or </a:t>
            </a:r>
            <a:r>
              <a:rPr lang="en-US" sz="1800" b="1" dirty="0" smtClean="0">
                <a:latin typeface="Cambria Math" pitchFamily="18" charset="0"/>
                <a:ea typeface="Cambria Math" pitchFamily="18" charset="0"/>
              </a:rPr>
              <a:t>non-normative</a:t>
            </a:r>
            <a:r>
              <a:rPr lang="en-US" sz="1800" b="1" dirty="0">
                <a:latin typeface="Cambria Math" pitchFamily="18" charset="0"/>
                <a:ea typeface="Cambria Math" pitchFamily="18" charset="0"/>
              </a:rPr>
              <a:t>? </a:t>
            </a:r>
            <a:endParaRPr lang="en-US" sz="1800" b="1" dirty="0" smtClean="0">
              <a:latin typeface="Cambria Math" pitchFamily="18" charset="0"/>
              <a:ea typeface="Cambria Math" pitchFamily="18" charset="0"/>
            </a:endParaRPr>
          </a:p>
          <a:p>
            <a:pPr lvl="1">
              <a:lnSpc>
                <a:spcPct val="80000"/>
              </a:lnSpc>
              <a:buNone/>
            </a:pPr>
            <a:r>
              <a:rPr lang="en-US" sz="1800" b="1" i="1" dirty="0" smtClean="0">
                <a:latin typeface="Cambria Math" pitchFamily="18" charset="0"/>
                <a:ea typeface="Cambria Math" pitchFamily="18" charset="0"/>
              </a:rPr>
              <a:t>	</a:t>
            </a:r>
            <a:endParaRPr lang="en-US" sz="1800" b="1" dirty="0">
              <a:latin typeface="Cambria Math" pitchFamily="18" charset="0"/>
              <a:ea typeface="Cambria Math" pitchFamily="18" charset="0"/>
            </a:endParaRPr>
          </a:p>
          <a:p>
            <a:pPr>
              <a:lnSpc>
                <a:spcPct val="80000"/>
              </a:lnSpc>
            </a:pPr>
            <a:r>
              <a:rPr lang="en-US" sz="1800" b="1" dirty="0">
                <a:latin typeface="Cambria Math" pitchFamily="18" charset="0"/>
                <a:ea typeface="Cambria Math" pitchFamily="18" charset="0"/>
              </a:rPr>
              <a:t>Perception </a:t>
            </a:r>
            <a:r>
              <a:rPr lang="en-US" sz="1800" b="1" dirty="0" smtClean="0">
                <a:latin typeface="Cambria Math" pitchFamily="18" charset="0"/>
                <a:ea typeface="Cambria Math" pitchFamily="18" charset="0"/>
              </a:rPr>
              <a:t>: </a:t>
            </a:r>
            <a:r>
              <a:rPr lang="en-US" sz="1800" b="1" dirty="0" smtClean="0">
                <a:solidFill>
                  <a:srgbClr val="FF0000"/>
                </a:solidFill>
                <a:latin typeface="Cambria Math" pitchFamily="18" charset="0"/>
                <a:ea typeface="Cambria Math" pitchFamily="18" charset="0"/>
              </a:rPr>
              <a:t>duration </a:t>
            </a:r>
            <a:r>
              <a:rPr lang="en-US" sz="1800" b="1" dirty="0">
                <a:solidFill>
                  <a:srgbClr val="FF0000"/>
                </a:solidFill>
                <a:latin typeface="Cambria Math" pitchFamily="18" charset="0"/>
                <a:ea typeface="Cambria Math" pitchFamily="18" charset="0"/>
              </a:rPr>
              <a:t>of stressor</a:t>
            </a:r>
          </a:p>
          <a:p>
            <a:pPr lvl="1">
              <a:lnSpc>
                <a:spcPct val="80000"/>
              </a:lnSpc>
            </a:pPr>
            <a:r>
              <a:rPr lang="en-US" sz="1800" b="1" dirty="0">
                <a:latin typeface="Cambria Math" pitchFamily="18" charset="0"/>
                <a:ea typeface="Cambria Math" pitchFamily="18" charset="0"/>
              </a:rPr>
              <a:t>Brief or long term? </a:t>
            </a:r>
            <a:endParaRPr lang="en-US" sz="1800" b="1" dirty="0" smtClean="0">
              <a:latin typeface="Cambria Math" pitchFamily="18" charset="0"/>
              <a:ea typeface="Cambria Math" pitchFamily="18" charset="0"/>
            </a:endParaRPr>
          </a:p>
          <a:p>
            <a:pPr lvl="1">
              <a:lnSpc>
                <a:spcPct val="80000"/>
              </a:lnSpc>
              <a:buNone/>
            </a:pPr>
            <a:r>
              <a:rPr lang="en-US" sz="1800" b="1" i="1" dirty="0" smtClean="0">
                <a:latin typeface="Cambria Math" pitchFamily="18" charset="0"/>
                <a:ea typeface="Cambria Math" pitchFamily="18" charset="0"/>
              </a:rPr>
              <a:t>	</a:t>
            </a:r>
            <a:endParaRPr lang="en-US" sz="1800" b="1" dirty="0">
              <a:latin typeface="Cambria Math" pitchFamily="18" charset="0"/>
              <a:ea typeface="Cambria Math" pitchFamily="18" charset="0"/>
            </a:endParaRPr>
          </a:p>
          <a:p>
            <a:pPr>
              <a:lnSpc>
                <a:spcPct val="80000"/>
              </a:lnSpc>
            </a:pPr>
            <a:r>
              <a:rPr lang="en-US" sz="1800" b="1" dirty="0">
                <a:latin typeface="Cambria Math" pitchFamily="18" charset="0"/>
                <a:ea typeface="Cambria Math" pitchFamily="18" charset="0"/>
              </a:rPr>
              <a:t>Is the </a:t>
            </a:r>
            <a:r>
              <a:rPr lang="en-US" sz="1800" b="1" u="sng" dirty="0">
                <a:solidFill>
                  <a:srgbClr val="FF0000"/>
                </a:solidFill>
                <a:latin typeface="Cambria Math" pitchFamily="18" charset="0"/>
                <a:ea typeface="Cambria Math" pitchFamily="18" charset="0"/>
              </a:rPr>
              <a:t>stressors external or internal </a:t>
            </a:r>
            <a:r>
              <a:rPr lang="en-US" sz="1800" b="1" dirty="0">
                <a:latin typeface="Cambria Math" pitchFamily="18" charset="0"/>
                <a:ea typeface="Cambria Math" pitchFamily="18" charset="0"/>
              </a:rPr>
              <a:t>to self or family</a:t>
            </a:r>
            <a:r>
              <a:rPr lang="en-US" sz="1800" b="1" dirty="0" smtClean="0">
                <a:latin typeface="Cambria Math" pitchFamily="18" charset="0"/>
                <a:ea typeface="Cambria Math" pitchFamily="18" charset="0"/>
              </a:rPr>
              <a:t>?</a:t>
            </a:r>
          </a:p>
          <a:p>
            <a:pPr>
              <a:lnSpc>
                <a:spcPct val="80000"/>
              </a:lnSpc>
              <a:buNone/>
            </a:pPr>
            <a:r>
              <a:rPr lang="en-US" sz="1800" b="1" i="1" dirty="0" smtClean="0">
                <a:latin typeface="Cambria Math" pitchFamily="18" charset="0"/>
                <a:ea typeface="Cambria Math" pitchFamily="18" charset="0"/>
              </a:rPr>
              <a:t>	</a:t>
            </a:r>
            <a:endParaRPr lang="en-US" sz="1800" b="1" dirty="0">
              <a:latin typeface="Cambria Math" pitchFamily="18" charset="0"/>
              <a:ea typeface="Cambria Math" pitchFamily="18" charset="0"/>
            </a:endParaRPr>
          </a:p>
          <a:p>
            <a:pPr>
              <a:lnSpc>
                <a:spcPct val="80000"/>
              </a:lnSpc>
            </a:pPr>
            <a:r>
              <a:rPr lang="en-US" sz="1800" b="1" dirty="0">
                <a:latin typeface="Cambria Math" pitchFamily="18" charset="0"/>
                <a:ea typeface="Cambria Math" pitchFamily="18" charset="0"/>
              </a:rPr>
              <a:t>Perception of </a:t>
            </a:r>
            <a:r>
              <a:rPr lang="en-US" sz="1800" b="1" u="sng" dirty="0">
                <a:solidFill>
                  <a:srgbClr val="FF0000"/>
                </a:solidFill>
                <a:latin typeface="Cambria Math" pitchFamily="18" charset="0"/>
                <a:ea typeface="Cambria Math" pitchFamily="18" charset="0"/>
              </a:rPr>
              <a:t>effects</a:t>
            </a:r>
          </a:p>
          <a:p>
            <a:pPr lvl="1">
              <a:lnSpc>
                <a:spcPct val="80000"/>
              </a:lnSpc>
            </a:pPr>
            <a:r>
              <a:rPr lang="en-US" sz="1800" b="1" dirty="0">
                <a:latin typeface="Cambria Math" pitchFamily="18" charset="0"/>
                <a:ea typeface="Cambria Math" pitchFamily="18" charset="0"/>
              </a:rPr>
              <a:t>Positive or negative?</a:t>
            </a:r>
          </a:p>
          <a:p>
            <a:pPr>
              <a:lnSpc>
                <a:spcPct val="80000"/>
              </a:lnSpc>
              <a:buFont typeface="Wingdings" pitchFamily="2" charset="2"/>
              <a:buNone/>
            </a:pPr>
            <a:endParaRPr lang="en-US" sz="1800" b="1" dirty="0">
              <a:latin typeface="Cambria Math" pitchFamily="18" charset="0"/>
              <a:ea typeface="Cambria Math" pitchFamily="18" charset="0"/>
            </a:endParaRPr>
          </a:p>
          <a:p>
            <a:pPr>
              <a:lnSpc>
                <a:spcPct val="80000"/>
              </a:lnSpc>
            </a:pPr>
            <a:r>
              <a:rPr lang="en-US" sz="1800" b="1" dirty="0">
                <a:latin typeface="Cambria Math" pitchFamily="18" charset="0"/>
                <a:ea typeface="Cambria Math" pitchFamily="18" charset="0"/>
              </a:rPr>
              <a:t>Perception of </a:t>
            </a:r>
            <a:r>
              <a:rPr lang="en-US" sz="1800" b="1" dirty="0">
                <a:solidFill>
                  <a:srgbClr val="FF0000"/>
                </a:solidFill>
                <a:latin typeface="Cambria Math" pitchFamily="18" charset="0"/>
                <a:ea typeface="Cambria Math" pitchFamily="18" charset="0"/>
              </a:rPr>
              <a:t>ability to handle or control stressor?</a:t>
            </a:r>
            <a:r>
              <a:rPr lang="en-US" sz="1800" b="1" dirty="0">
                <a:latin typeface="Cambria Math" pitchFamily="18" charset="0"/>
                <a:ea typeface="Cambria Math" pitchFamily="18" charset="0"/>
              </a:rPr>
              <a:t> </a:t>
            </a:r>
            <a:endParaRPr lang="en-US" sz="1800" b="1" dirty="0" smtClean="0">
              <a:latin typeface="Cambria Math" pitchFamily="18" charset="0"/>
              <a:ea typeface="Cambria Math" pitchFamily="18" charset="0"/>
            </a:endParaRPr>
          </a:p>
          <a:p>
            <a:pPr>
              <a:lnSpc>
                <a:spcPct val="80000"/>
              </a:lnSpc>
            </a:pPr>
            <a:endParaRPr lang="en-US" sz="1600" dirty="0">
              <a:latin typeface="Cambria Math" pitchFamily="18" charset="0"/>
              <a:ea typeface="Cambria Math" pitchFamily="18" charset="0"/>
            </a:endParaRPr>
          </a:p>
          <a:p>
            <a:pPr>
              <a:lnSpc>
                <a:spcPct val="80000"/>
              </a:lnSpc>
              <a:buFont typeface="Wingdings" pitchFamily="2" charset="2"/>
              <a:buNone/>
            </a:pPr>
            <a:endParaRPr lang="en-US" sz="1600" dirty="0">
              <a:latin typeface="Cambria Math" pitchFamily="18" charset="0"/>
              <a:ea typeface="Cambria Math"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CDD1409-8ABB-48DA-9835-35BB683FD164}" type="slidenum">
              <a:rPr lang="en-US" smtClean="0"/>
              <a:pPr/>
              <a:t>5</a:t>
            </a:fld>
            <a:endParaRPr lang="en-US"/>
          </a:p>
        </p:txBody>
      </p:sp>
      <p:sp>
        <p:nvSpPr>
          <p:cNvPr id="7" name="Cloud Callout 6"/>
          <p:cNvSpPr/>
          <p:nvPr/>
        </p:nvSpPr>
        <p:spPr>
          <a:xfrm>
            <a:off x="5072066" y="357166"/>
            <a:ext cx="3929058" cy="2214578"/>
          </a:xfrm>
          <a:prstGeom prst="cloudCallout">
            <a:avLst>
              <a:gd name="adj1" fmla="val -57476"/>
              <a:gd name="adj2" fmla="val 658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dirty="0" smtClean="0">
                <a:solidFill>
                  <a:schemeClr val="bg1"/>
                </a:solidFill>
              </a:rPr>
              <a:t>If you can’t change the situation, you must change the way you PERCEIVE the situation.</a:t>
            </a:r>
            <a:endParaRPr lang="en-US" dirty="0">
              <a:solidFill>
                <a:schemeClr val="bg1"/>
              </a:solidFill>
            </a:endParaRPr>
          </a:p>
        </p:txBody>
      </p:sp>
      <p:pic>
        <p:nvPicPr>
          <p:cNvPr id="8" name="Picture 7" descr="1_3f-FbSFXX0hjeueD_UVk2g.jpeg"/>
          <p:cNvPicPr>
            <a:picLocks noChangeAspect="1"/>
          </p:cNvPicPr>
          <p:nvPr/>
        </p:nvPicPr>
        <p:blipFill>
          <a:blip r:embed="rId2" cstate="print"/>
          <a:stretch>
            <a:fillRect/>
          </a:stretch>
        </p:blipFill>
        <p:spPr>
          <a:xfrm>
            <a:off x="642910" y="1142984"/>
            <a:ext cx="3232554" cy="2786058"/>
          </a:xfrm>
          <a:prstGeom prst="rect">
            <a:avLst/>
          </a:prstGeom>
        </p:spPr>
      </p:pic>
      <p:pic>
        <p:nvPicPr>
          <p:cNvPr id="9" name="Picture 8" descr="efff24625199a6852c31ef6a7c022dbd.jpg"/>
          <p:cNvPicPr>
            <a:picLocks noChangeAspect="1"/>
          </p:cNvPicPr>
          <p:nvPr/>
        </p:nvPicPr>
        <p:blipFill>
          <a:blip r:embed="rId3"/>
          <a:stretch>
            <a:fillRect/>
          </a:stretch>
        </p:blipFill>
        <p:spPr>
          <a:xfrm>
            <a:off x="4214810" y="3500438"/>
            <a:ext cx="2714644" cy="29861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071538" y="714356"/>
            <a:ext cx="7239000" cy="518160"/>
          </a:xfrm>
          <a:noFill/>
          <a:ln>
            <a:noFill/>
          </a:ln>
        </p:spPr>
        <p:txBody>
          <a:bodyPr>
            <a:noAutofit/>
          </a:bodyPr>
          <a:lstStyle/>
          <a:p>
            <a:r>
              <a:rPr lang="en-GB" sz="4400" dirty="0" smtClean="0">
                <a:latin typeface="Berlin Sans FB Demi" pitchFamily="34" charset="0"/>
              </a:rPr>
              <a:t>CONTROLLABILITY</a:t>
            </a:r>
            <a:endParaRPr lang="en-GB" sz="4400" dirty="0">
              <a:latin typeface="Berlin Sans FB Demi" pitchFamily="34" charset="0"/>
            </a:endParaRPr>
          </a:p>
        </p:txBody>
      </p:sp>
      <p:sp>
        <p:nvSpPr>
          <p:cNvPr id="173059" name="Rectangle 3"/>
          <p:cNvSpPr>
            <a:spLocks noGrp="1" noChangeArrowheads="1"/>
          </p:cNvSpPr>
          <p:nvPr>
            <p:ph idx="1"/>
          </p:nvPr>
        </p:nvSpPr>
        <p:spPr>
          <a:xfrm>
            <a:off x="928662" y="1428736"/>
            <a:ext cx="7286676" cy="4800600"/>
          </a:xfrm>
        </p:spPr>
        <p:txBody>
          <a:bodyPr>
            <a:normAutofit/>
          </a:bodyPr>
          <a:lstStyle/>
          <a:p>
            <a:pPr>
              <a:lnSpc>
                <a:spcPct val="90000"/>
              </a:lnSpc>
            </a:pPr>
            <a:r>
              <a:rPr lang="en-GB" sz="1900" dirty="0">
                <a:solidFill>
                  <a:srgbClr val="FF0000"/>
                </a:solidFill>
                <a:latin typeface="Cambria Math" pitchFamily="18" charset="0"/>
                <a:ea typeface="Cambria Math" pitchFamily="18" charset="0"/>
              </a:rPr>
              <a:t>Controllability</a:t>
            </a:r>
            <a:r>
              <a:rPr lang="en-GB" sz="1900" dirty="0">
                <a:latin typeface="Cambria Math" pitchFamily="18" charset="0"/>
                <a:ea typeface="Cambria Math" pitchFamily="18" charset="0"/>
              </a:rPr>
              <a:t> is </a:t>
            </a:r>
            <a:r>
              <a:rPr lang="en-GB" sz="1900" dirty="0">
                <a:solidFill>
                  <a:srgbClr val="FF0000"/>
                </a:solidFill>
                <a:latin typeface="Cambria Math" pitchFamily="18" charset="0"/>
                <a:ea typeface="Cambria Math" pitchFamily="18" charset="0"/>
              </a:rPr>
              <a:t>another factor </a:t>
            </a:r>
            <a:r>
              <a:rPr lang="en-GB" sz="1900" dirty="0">
                <a:latin typeface="Cambria Math" pitchFamily="18" charset="0"/>
                <a:ea typeface="Cambria Math" pitchFamily="18" charset="0"/>
              </a:rPr>
              <a:t>that will </a:t>
            </a:r>
            <a:r>
              <a:rPr lang="en-GB" sz="1900" dirty="0">
                <a:solidFill>
                  <a:srgbClr val="FF0000"/>
                </a:solidFill>
                <a:latin typeface="Cambria Math" pitchFamily="18" charset="0"/>
                <a:ea typeface="Cambria Math" pitchFamily="18" charset="0"/>
              </a:rPr>
              <a:t>affect the perception of stress</a:t>
            </a:r>
            <a:r>
              <a:rPr lang="en-GB" sz="1900" dirty="0">
                <a:latin typeface="Cambria Math" pitchFamily="18" charset="0"/>
                <a:ea typeface="Cambria Math" pitchFamily="18" charset="0"/>
              </a:rPr>
              <a:t>. People tend to appraise uncontrollable events as being more stressful than controllable events (Miller, 1979). There are two types of control:</a:t>
            </a:r>
          </a:p>
          <a:p>
            <a:pPr>
              <a:lnSpc>
                <a:spcPct val="90000"/>
              </a:lnSpc>
              <a:buFont typeface="Wingdings" pitchFamily="2" charset="2"/>
              <a:buChar char="v"/>
            </a:pPr>
            <a:endParaRPr lang="en-GB" sz="1900" b="1" dirty="0" smtClean="0">
              <a:latin typeface="Cambria Math" pitchFamily="18" charset="0"/>
              <a:ea typeface="Cambria Math" pitchFamily="18" charset="0"/>
            </a:endParaRPr>
          </a:p>
          <a:p>
            <a:pPr>
              <a:lnSpc>
                <a:spcPct val="90000"/>
              </a:lnSpc>
              <a:buFont typeface="Wingdings" pitchFamily="2" charset="2"/>
              <a:buChar char="v"/>
            </a:pPr>
            <a:r>
              <a:rPr lang="en-GB" sz="1900" b="1" dirty="0" smtClean="0">
                <a:latin typeface="Cambria Math" pitchFamily="18" charset="0"/>
                <a:ea typeface="Cambria Math" pitchFamily="18" charset="0"/>
              </a:rPr>
              <a:t>BEHAVIOURAL </a:t>
            </a:r>
          </a:p>
          <a:p>
            <a:pPr lvl="1">
              <a:lnSpc>
                <a:spcPct val="90000"/>
              </a:lnSpc>
            </a:pPr>
            <a:r>
              <a:rPr lang="en-GB" sz="1700" dirty="0" smtClean="0">
                <a:solidFill>
                  <a:schemeClr val="tx1"/>
                </a:solidFill>
                <a:latin typeface="Cambria Math" pitchFamily="18" charset="0"/>
                <a:ea typeface="Cambria Math" pitchFamily="18" charset="0"/>
              </a:rPr>
              <a:t>Behavioural control means </a:t>
            </a:r>
            <a:r>
              <a:rPr lang="en-GB" sz="1700" dirty="0" smtClean="0">
                <a:solidFill>
                  <a:srgbClr val="FF0000"/>
                </a:solidFill>
                <a:latin typeface="Cambria Math" pitchFamily="18" charset="0"/>
                <a:ea typeface="Cambria Math" pitchFamily="18" charset="0"/>
              </a:rPr>
              <a:t>performing some action</a:t>
            </a:r>
            <a:r>
              <a:rPr lang="en-GB" sz="1700" dirty="0" smtClean="0">
                <a:solidFill>
                  <a:schemeClr val="tx1"/>
                </a:solidFill>
                <a:latin typeface="Cambria Math" pitchFamily="18" charset="0"/>
                <a:ea typeface="Cambria Math" pitchFamily="18" charset="0"/>
              </a:rPr>
              <a:t>. </a:t>
            </a:r>
          </a:p>
          <a:p>
            <a:pPr>
              <a:lnSpc>
                <a:spcPct val="90000"/>
              </a:lnSpc>
              <a:buNone/>
            </a:pPr>
            <a:endParaRPr lang="en-GB" sz="1900" dirty="0">
              <a:latin typeface="Cambria Math" pitchFamily="18" charset="0"/>
              <a:ea typeface="Cambria Math" pitchFamily="18" charset="0"/>
            </a:endParaRPr>
          </a:p>
          <a:p>
            <a:pPr>
              <a:lnSpc>
                <a:spcPct val="90000"/>
              </a:lnSpc>
              <a:buFont typeface="Wingdings" pitchFamily="2" charset="2"/>
              <a:buChar char="v"/>
            </a:pPr>
            <a:r>
              <a:rPr lang="en-GB" sz="1900" b="1" dirty="0" smtClean="0">
                <a:latin typeface="Cambria Math" pitchFamily="18" charset="0"/>
                <a:ea typeface="Cambria Math" pitchFamily="18" charset="0"/>
              </a:rPr>
              <a:t>COGNITIVE</a:t>
            </a:r>
          </a:p>
          <a:p>
            <a:pPr lvl="1"/>
            <a:r>
              <a:rPr lang="en-GB" sz="1700" dirty="0" smtClean="0">
                <a:solidFill>
                  <a:schemeClr val="tx1"/>
                </a:solidFill>
                <a:latin typeface="Cambria Math" pitchFamily="18" charset="0"/>
                <a:ea typeface="Cambria Math" pitchFamily="18" charset="0"/>
              </a:rPr>
              <a:t>In the case of cognitive control, we can </a:t>
            </a:r>
            <a:r>
              <a:rPr lang="en-GB" sz="1700" dirty="0" smtClean="0">
                <a:solidFill>
                  <a:srgbClr val="FF0000"/>
                </a:solidFill>
                <a:latin typeface="Cambria Math" pitchFamily="18" charset="0"/>
                <a:ea typeface="Cambria Math" pitchFamily="18" charset="0"/>
              </a:rPr>
              <a:t>affect the impact of the events by using some mental strategy</a:t>
            </a:r>
            <a:r>
              <a:rPr lang="en-GB" sz="1700" dirty="0" smtClean="0">
                <a:solidFill>
                  <a:schemeClr val="tx1"/>
                </a:solidFill>
                <a:latin typeface="Cambria Math" pitchFamily="18" charset="0"/>
                <a:ea typeface="Cambria Math" pitchFamily="18" charset="0"/>
              </a:rPr>
              <a:t>, such as distraction or by developing a plan to overcome the problem.</a:t>
            </a:r>
          </a:p>
          <a:p>
            <a:pPr>
              <a:lnSpc>
                <a:spcPct val="90000"/>
              </a:lnSpc>
            </a:pPr>
            <a:endParaRPr lang="en-GB" sz="2000" dirty="0">
              <a:latin typeface="Cambria Math" pitchFamily="18" charset="0"/>
              <a:ea typeface="Cambria Math" pitchFamily="18" charset="0"/>
            </a:endParaRPr>
          </a:p>
        </p:txBody>
      </p:sp>
      <p:sp>
        <p:nvSpPr>
          <p:cNvPr id="2" name="Slide Number Placeholder 1"/>
          <p:cNvSpPr>
            <a:spLocks noGrp="1"/>
          </p:cNvSpPr>
          <p:nvPr>
            <p:ph type="sldNum" sz="quarter" idx="12"/>
          </p:nvPr>
        </p:nvSpPr>
        <p:spPr/>
        <p:txBody>
          <a:bodyPr/>
          <a:lstStyle/>
          <a:p>
            <a:fld id="{4CDD1409-8ABB-48DA-9835-35BB683FD164}" type="slidenum">
              <a:rPr lang="en-US" smtClean="0"/>
              <a:pPr/>
              <a:t>6</a:t>
            </a:fld>
            <a:endParaRPr lang="en-US"/>
          </a:p>
        </p:txBody>
      </p:sp>
      <p:sp>
        <p:nvSpPr>
          <p:cNvPr id="136194" name="AutoShape 2" descr="data:image/jpeg;base64,/9j/4AAQSkZJRgABAQAAAQABAAD/2wCEAAkGBxQSEhQUEhQWFRUXGBcXGBYXFBgUFxcUFRgYFxcXGBgYHSggGBolHBcXITEkJSksLi4uFx8zODMsNygtLisBCgoKDg0OGxAQGiwkHCUsLCwsLCwsLCwsLCwsLCwsLCwsLCwsLCwsLCwsLCwsLCwsLCwsLCwsLCwsLCwsNywsLP/AABEIAOYA2wMBIgACEQEDEQH/xAAcAAAABwEBAAAAAAAAAAAAAAAAAQIDBAUGBwj/xABFEAABAwIDBQYEAwUFBgcAAAABAAIRAyEEEjEFQVFhcQYTIoGx8AcykaHB0eFCUnKS8SMzYoKyFBUkU5OiNENjc4PS4v/EABkBAAIDAQAAAAAAAAAAAAAAAAACAQMEBf/EACYRAAICAgMAAQQCAwAAAAAAAAABAhEDMQQSIUEiMlFhExQVQnH/2gAMAwEAAhEDEQA/AOr4P5G9B6J4pnB/I3oPRPKxaHexJCCUgggJCEaCAChFCUggBMIQlIIASAjhGggAoRQlIIAShlSkxjcWykx1So9rGNEuc4wABxQTQ6AhK5R2k+LBkswLBEx31QSTB/Zp7urvosDtLtDicRJq4iq/lnLWgW0aIAOt+arlkSLY4ZM9HPxVMavYOrmj1KU3EMdo5p6EH0Xll7pG467pSaFVzXHIS2OBI9Eiyln9b9nqtrhuI+qU1ecdndsMXRAis58bnuL55SfFYc1s9h/FQm1ZuU8buaZ56t85TxyJlc8MkdcQhVOx+0FHEAZHDN+7Ppx8vorUFOmmU0wyEnKlSgpACoMf/eO97lfKkxjfG5LIeOy2wo8Deg9E8EzhPkb0HonlKEew0ESCkA0EEEABBBBAAQQQQAEEEJQAEERRFyAG8ViG02ue8hrWguc4mAGi5JPJcA7d9sH7Qq5RLKDD4GcT++8fva23DzW0+M3aAtbTwdN0F47ypB/YBhjfMgn/ACBcee+DbTd9lRkl7RqwY/8AZiXE7ve/8VJwWBqVDFNpeTYBrZ33jitZ2J7EPxjg9/hpjU6meHN0eQmTNgezbN2PRwrYpMDbRm1c6OLtT00SJeFssiizh2F7BY9zQRRIBH7Ry+oTeI7A46ld1Ekf4fF6Bd8q4nLuH3Kpdo7YLXtbNy6I96hZsnKxw8TGg5y+DgFXCvYYc0g3HTl1TJ+34fgut9psZRqUhnY0vcco3ON4kmNBO/gsRt3YAEupEESRB1Go462SYuXGe/DQ4Oir2Ptl9J4DSbfLBi4vqeh92XZ+xPbdmIIoVnAVhoZEP0j/ADGd2vmuAvBa69iOFiI/FTKGMdE5yKjLsfvMSck9ZI14LfGVGDLA9UNKUsj8Ou04x+GBef7alDKo4z8r/wDMB9QVrJVydmUDlT4r53dVcKmxfzu6qJDQ2WuEPgb0CfUXCfI3oE/KlCvYtGSkSlKQDCCJAIANBBEgA0JRSoW16xbTdlMEiAeZ3qJOlZMVboYPaCj3vdkmZiY8M8JVnO9YF2DkRF5/P81qNgYwvZld8zbHmNxWfHmbdM0ZcKirRZ1nHKYEmDA4mNFyPsl2vxtbH4ehUcXBzqorNLRAbBcCANMsAA2s68yuuSuVdmq+XbuOdJgUq5v/AIX0j5iGuV0imPqMT252h/tGPxVQ/Kx5pt3+Gl4Gx1LSfNVOxML31drdbjoSXBrRfiSOsFM46qXGTEnxO4FxuVq/hlgC7GtzCIdm/wCm0vB8iW/VZ2bV4kdm2dhG4ai1rdGi/EnjzJn6pqptRpHh8cbh7gHrH2VL2xxb4DQ6ASd3ACx8z9lkMPWrU7MLYncLjoSftoudyeRJvrH4Hx4Oy7M2W2toimA51VtOP/LMS8cOIIm0WXP8Vtp9WoHk5crrDkYPpJ8io+02BxzOOZ3HW54REaeqgVgA5upJHC3OPSTvOm9VYsUZelz+gG2NoB5GuYEEcCWnMfK2qmNxYeG+Vud4+1vLmqUt1BDi4Olt8sg6jpdScO0+FmUk3JvpxiIIjiOS0ywx6JL4EWR2P9pdiTT75habwQDLhIzacNb9OIWNlbgkNMEC/wC0RJI4TdY3GU8r3NGgJjpuV3Hm3aYmWPybH4R7a7naLWaMxAdTI4GC9kdHCB/EvQAcvJezcUaWIpVG2NN7H/yODvwXTtv/ABAxba1Y0quQMrFtOj3IcDSbPzuvrAOk+IQbQdylSMDjbZ2dU2Lb43dVZ4eoXNaSMpIBjhImFVYs+N100hYFthPkb0HopEKNhT4G9B6BPJhWKSpTaWggUgEQQCCRRRIIIAIqt2vUEAKxlZ/bmKAdrdVZpVEtwq5EXE2BKr8FtPuqoJ00PmVGrYslZ/HVZcbrj5eR1aaOnHH2TTOqf7yp5ZzCOt1yt2CqMxDsQ1pLqzMXTqAG+WuD3eusOjyA4JFPHFswbI6eMdNyTPJWf5Fv4Kv6iWmY/F7GqMd8tyQBraZvyEH0Wl7CE4T+2rNMHvIb+1leGgEk6CAdVrMHhS9sv03SJTVXBBz2yPDmEzuAufrH3T5MknC0Soq6YO2b2va2r4gQ35RrlfBkjiOX334yjs4EmGlpkeLSABO8dLLQ7cqmu8tbYcbWG8qn2m/K0MZIb8ovc9TvWCOVv/ppUOqGcrTvLosCdSd53fhqpLcAHkQJIaXSALA3aOcxKZyuDBkYXGJ8NjAIkgRJIB/ZEqywOMY5jmsc0lobpcFpzAa3tF/K6apqPZaFbTfpmsVhc1YAm02gkSLTp0P1V87CAZYa3xAwRqCLwFDr0QagOp/UeXFT8VjxRpaS4vaxoAzE5jDoaNbJpTnOooVKKuyrxFIOkEdDrf2Fj9utiq7mAbe+S2z6DwTmIAMFrXtAq6EkuDLNbNhmE3Nlju0rYrHdIHqVq4ycZ9WyvI7iUjxqfL6rp2LxDXbU2Y/KIrUcC59h4nP1LuJiBJ4BczLVrv8AeDTVweJDhkwzMDTffxTTGZ2Ub4DXacCuiYLps9GFUeNcc7o92VyHA3Fwbg8Qd6psWPGU8tCQLnCDwN6D0CeTGDPgb0HoE/KdCMUEaRKMFBFi0AilBBIpBEdESAEVHQFhtt1+8qGCtpjPlPRYrGANzFY+W3VGvir5KXaFXKImJ+qpnvPQceKlbRqyTN76nUclWPn6rhy9Z0l4OAl5gX/E8Fc7MwQa8F93fYKDs/D3zHRvrr9lMwVTx33qYtKSsjZqs1gAk1rA9N3E2Hqn6ABFoCTUpTIGp08ua60YpmRyozVbDFjnG7puSbfgqfGUwSLgwd0i+o168Vo8a4uGQGCBcFZ7FeE2acomTG+eOp/ouXmxdMj6mzHPtD0J9PwmLFsFpBgjmDqFHr4k+J7iJAa2TqYk34q0oND2nW1r2sOPDUKq2m1oZ4iAZkScpP7x1iJIHJRgbb6sjIlsrxjJdIBJ04ATuT9etnZmGbwOaSDMgb+ka/mkdwwj5gCBOQwLcSdALEzMQFJ2bXZUZDDJElzd0SWjM4bzeBrAPBa5R6+0UJ34ScLTmTGtxed1ryf6LF9q2xWj/CJ63XQMBTAkCBwNuu/RYXtyf+IP8LfRLw3eZjZlWMqsA6nFXvJnuz3YvHeyImORPJLcA5ga2m0PEgvDzLt4BaXEcrRKi4aiaj8o/ce7+Rhf+CNlWGloAMx4pMxwsY+y65z6ts7/APCp9c4BprucfG5tPNr3TYAHGJBhXGLd4zIWZ+DOPzYHI6oHPbUeAzMMwZ4YAbM5QSdBGq0eOPjd73JnoWOy8wfyN6D0CehMYQ+BvQeifToqlsJKCTKU1SKKQAQlAIGQEChKEoAbrNkLEdoGZXEdVt3FYftQQHmTbl6LLy/sNPG+4ytakbuN/fBIw2HkFx3BSsU7wndoFIwbf7AnkffNcFRtnUbHtlYWaMjeSdOSYwmHIdccFP7OPBpluhk/Qqwp4YSr/wCJSUWVOfVtErB07BKeZPhQkNb9Lph2JawFs3jrw/NdCP0r0zP1lZi6X/EADUB0/wBN6i1sPmm4IBJMjTkBlIFpumq2KGeo+8NaZnSTYRyuiOJMNbNzviTYdOYWHkzVmnDEr6YNOo0tLS0ktcLAw6BvAEieJVkdk0q47qu1tRpvI+YOuJbFxrx3clHx0GGubnBEeKOcmReLcYvpqVYbE2vSJALg0ghsTqTEASJJO6J+yqTbpx2O1VplDi+ybqdSlg2OJo4gvyVP2qdNgFWox3k0gXHzK7rbEZQaKdFhY0EE+EOLrRmcZuYO/mpe19o4g1WGg1obSMw9riamZwYQMt2wD9eUqRj8W0szmm4TaILwZE2LenCPqtGdylBFONpS9M4+mWhzr8LnXcJAsLHiue9sP764iWjmt23aPe5pkQ5xEiPC3wxA3SHfT64bttavB3NbvlHDj1yV+h88rgUdGpleDpZw/maR+KN/v1UepchSXsJ09QuqYFtl/wBm5GLwHcB7aneMzGRf+1uGxfLkmQdb7oXdsd/eOt7hZX4ObEY3CtxD6X9q578lQzPdiGjLuizrrX4z53e9yevBE7ZbYQeBvQegTwTOF+RvQeidToqew0ESUpFYpGiagUEIUkuCOYROKBiPjHw0rmu2K5c5xN9bzb7LadpMRDCA6CffBYbaDwG5RqeFrLm86dqjfxYfJXEZy1uvvVP7SxeWKbLaT9krZ1G+Y3Poqfarz3hO6fsuVFeG17Nt2bwWRmYmcwlWVVsHX3wVH2a2w0MDXOiOPJWGN2iwtPymy3Y5QUEZpRk5Ek4ptgHA/Q/0UKvhhWaTo46EWIhZuljXMcSW2PC4I3QVc4bajWU3VDaxI3Xj7J8eVZPGRLG4+ootq1O4Z3cjNbMdbi4HlbduVfs7HfIHatIA53/X7JjaWN73M46ZjvnytrdVdQlrgZ0uOoBv1VEoKTotjJr019OqHgnUm3T2VZ9mhSpV3Fwu4WJE3bv5arIYPaENa0WEtniQD4iPMfdaFhD4cP2SQR00WJxlhdrRotZFRuauJpb8ptfobfh9uSTX2hTDCQQ6Rpu0+1j91h21SahdN4Ec26/Yn7p415EbwPIiP6JnyHdIRcdbZCxjGlz3CAZJ4CwmOQ1+qwPak5q0/wCEa9SPfRbAVCc0/v3+un0WM7Sf3x5T/qK2cFPu2yvP9hVsoZngAyJsdDCnMpCXsLAXAxJLjljgA4A+YKb2XLq9Ob39B+ic2nUirXEn5iBHIxddU56qzu/wx2O7DYJgdUL+8PegZcoYHicouZBs7qSrXGnxu97kOxtXPgcI7jQp/wCgJON+d3vcrHpCQ2y6wnyt6D0Tibw3yN6D0TqZFT2ElBBBoUkBhKlJQJQSKKQ5HKrdqbVbSbeZ6JZSUVbJjFyfhnu1+MDXQIkan8li6mILjMxG/kpHaLGOqvJNuSp6LwD4r8Bu6lcDk5P5JOtHXxR6RNPs1oIGp5zA8lC2/RFoHmmqe0co1v7sOX6qPj9ol4AjT1Pv7JHJdaQ6Tuwtm0xnANxv+ifrju32JIlI2a0T4jH5q2dQa4G4F5nySRi5LwlumLwmCpVogQdbWIJSe1mCdTw5DT4YM+Ekm28NuDzmEVOg6iZY6QrDa2J72gSGzluQZALd8lsEWXR49Ner0y5LT80cw2c+19Bu0kgRPJBwlsxcn7cFENUNqED5XSRcG/1g++SmU3EievpP3EonCnYydkGoHNi/vkrXYW28pyvPzAtjfIB+91BeCYJHhniOn5DyVdiGAOzNuR4jytr6J1COSNMG3H1G9w75kgyDlcP4Xf1KU7ESJGpzDzvH39Fl9mbTAMEw0sDCN9hYj+U/VSsBtA5STEtcYmY4gzzkCVhnxGnaLlmtUS3VLuA3kPb5C6ye0cSRWJHCL8xJH3IV2MYBmB0l2U6HKQCT9j7KzGIq5nOcd5Jjqt3GxuLdlOWSaJewGziGcpP/AGkT9womOrnvap4vd/qK0XYbAGpVzdGg7vEb25ABZnKTJF7AnqRePTyW34MXyehPhfie82XhT+61zP5HvaPsArPG/O7y9As18F6s7NDd7KtQfWHfiVpMa453e9yd6EhsucL8jegTqZwfyN6D0CeTorewJQSQjQAZKbfUA1SzoqLbeMDQRmg8Ek5dVY0I9mK2ltlgEAmeVljMfiy43Pn70SMbiJNzPVV9czfXof1XG5PJcvDqYsKihnEwbWKodpNyOkaKZiXu4dDYFMhweMrjPDr9FmxqnZdILC1/f5qRTfGvTzKrsPhnZsrQSeHRP1n5SJHX371Tygr8Isv8HgHPGbQWjmpbsKWgw7SY58T9Qk7Lxoc3fP2Frjhy+ql0HBzSZ8V7TPEj7EIUIUK27GMHi3NIsT9/f6rTUqLalJzQIka8I3Kp2VTzCSBfRXeCs13huNY/RbOLBoozM4n2gwvc13scSQSTMyWuJNweHX9VEp4oghp3b5seYP4q57fY7vK5AuOcG8xadPLisqyvbKQC2dN46HULbKKZTGRb1sT4QSZA3dN1vdlXOxwJMjodeW9KYQbNeR/Ff7j8k5TwpAMd0ePig8N8JYxUSZdmV3fZTbcZCcw+MN2m87ueg99E5V2eJkuaBwBzkfy2+6Om5tP5Ln94i/kNAn8orUJX6P4uqQCD8zgARwaNB1lQcpNhebDqdEb3ybrY/Drs0/E1e8LfAw2kau/ICUJDzkkjYdidi9zh6j/+XRqGf/ULHel/suPEloiBI33kW6r07/u4Nw76LNXMe2eLnNInluXm/IR3jXDK4biIII1Bnhonn4VYkpXZ1T4E1P8AhcS392s0j/Mz/wDIW1xYOd35rJfBbBOp4Wu5wIFSqMs2kNbBI+uq2OKaM7uql6FSplrhB4G9B6BPJjCfK3oPQJ1WIqewEoSgoe0cUKbCf0UN0rJSsi7Z2kKYjedBvKxOPxZcXbzxtb6qRj8TmJJvxuqbEQbH6AaDnbX3zXI5WZvR0cGNJEetUm+pTeGqS6Dp7mTuSMW6LAkceX01Kj4dwBBMCLaa/WVgUb9ZrLypstrhax5SQqDEYZ1N+kmVp9n4psXt53Vdt6m0uBaevkrXSViRfwWuxcr2ggAGIi0zxT21NiU3tHhAgzMef4Kl2ESCYMHT66a81psPiszSHCCB7vvsr8bUl+yudpmLxWGNIlvuOaLB4yHTNt/MWn3zT/aXGZjYREjyMfmq/C0y4gCSszX4Lfj01WzsXkcREtJEHgTdbbYdM5JOrr/osTsrZrhlDxYwR14romDpw0DoulwYy2zFypL4Mb20+HdPFl1XDkUq51BtTqHWXR8rje++bjeuN7b2BXwjsuIpOpncSJY7+F48LvIr02UmtRa9pa9rXtOrXNDgeoNiug4WZI5GjytSTcXXobaPw62fVv3HdnjSc6n9h4T9FUu+EeC3PxA/+Rv/ANFX0Zd/MqOIPKIGbC5NgI3nhxK7tQ+FOAaZcKz+TqsD/sDT91odjdmcJhb0MPTYdM0Zn/zul33UrGK834OR9kfhpXxBbUxINCjrBEVXjgGn5BzK7Ts3Z9OgxtOkwMa0QAOAUoIKxKimUmxNVpLSAYMGDEwYsYNivOW3dmHC1sRRrTWqyP7Vri0AuvmcHN8U2NjA4r0eVwDadRuNxG0sQ57m5GudTAgTkc1jATvkBLMmB0f4SbJqYfBlz6mZtYh7GRZgEtJneXWnd4Vo8V8xWY+Du1jWwPdO+bDvLJ4sfL2fTxDyWpxI8RUPQ8Nss8L8reg9E6SmsL8reg9Ep5gKxaKnsN5hY3tBtQuflaLCdd8b+EKy23trKC2nd3HhKx2Jrakm59b+7rDys6SpGzj4ndsbxFW8cPuQo0iN0+n6pDzoT099T6Hio9evmP2+mq485uTOgo0M13zJUSCd8D1HspdR0gwmq2n038N6aKBjrKhJtoOBsDb7qQyrOuiZwGGc+A2wv/VWFfZL2ARJjeJRKN6Ac2MQ4vnWJHlI/FX2w6wcyNSJ679PJZbBVu7fHs7yOhIH1VjsivlqwLCY/JPjfWSEmvCDtHD5q+Q6Zj1uTZWuzGNZWysExv3e9yd2wwZxUGoBtzPv8U5sSjBqOiYgTGp387JnGslEX9Nlg7aEVQ0GYGY8o1/FXPZnbhrudTe0hzRLT+y5swYJ3gxNt/AScvh3T3r2gTEaiIv5abzpyXN+0Ad3hdRls6hjzEiBI0ImNIsQep6PGkYuQj0gjAXllu0sa3StiWgcKlUD6ylU+0+NabYrEf8AWefUrZ2MlHqOUMy857K7W7Qc9rBjnszGz6tSGCATDrHWPqQtFhPiXtDu/C2jU7oDvKjwGl2Y2hoe0WFjlB4wEd0T1Z2olEuQV/jM6YbhGkcXViJO+AG2v1Vhsz4xUHWr0KlL/ExwqNnpAcp7IjqzqCCodkdr8FiB/ZYhhP7riabh5PAKvGulTaCmB7ZBGkgieq827X2a7CV61CqCXCxc3RwP7R6gyeEr0XisbTp/O9jTEgOeATHKV512ptZ2IrV6tZ4DyPDlZmBuMrCQ4ZIF5gpJlmNtHVPhBsjucM+rurOBb/DTzNk9TP8AKVrMRGYrn/wh7QO7qrRruAZSyOpGNGuLs45NnKZ5rdNxAqeOn4mnRwgg7rKHolbZb4Yw0X3D0VPt7agY0jU9YU2pigykCb208gsJtfGF7yftfysFRyc3SNLZbhx9nZHq1sxkmfx/GFCdWvxv9/foiq1ItbmfwCZFxJ00H19Vx8k7Ogo0DEVIH1n8lWVau4fkP1t6pWMqTr78lGom/M/X7+/RGOKqxiawQJcbDRQqjy90bpgBOY6tMNGmnUqZsDAZ3Sd346eiaMfkiw2O7rrv/PmrzZG2c4yv0vF7zzvZQdsbLi4VA0mmT7toiNxf7CSTRr9r7IGXOwWmxA+x4fqqXD1C19+hKtOz+1g6KTtDa/HUa23JO1cBD8wuDvBmOMjUfceWj5IprsiuL9pknHPHdgPfldruBjTWeI+gCh1dtAU+7ogX3gzrfXefd0xtVuZrC9zWAC8tzkxawvx5nkRoeBr0aV25qjosS3KBYiw3e9E8n4mRFfkuNh0Syi5z/wBriYMHfO4rmu38ZlxTgSMpIuCDP+I5bcjC6iypUdQMjUSRy3W4e+RzeC+HzcTULspY0mZzO+0m/mt/GhUDFnl6ZRmIgiCZJAABueQA1XSuyPY+lXw7jjsN4nEZC8ZagZFz4btkxrey0fZ7shhsIJpUwXxBqPl7z0J0HILQtYtaiZ3IwVb4T4PNNN9anfQOa4cN7ZH1TWL+FNEvDqVao2wDg4NdJHDLljTS66LlQyo6oOzRxTbXwjxDXE4d7KrSTAccjo87KqHwx2h/ym+VVnDqu/kIKOiJ/kZwM/DXaDRPcz0qMJ+gMx0QrbB2pgmOfFalTYC5z21AQAP4XGNAu+Lmvxs2xkw9LCtMOrOzv/8AaZp0lxb1ylQ4pDKdmJofEDU1KEuLWtNTvJqODQQJcRpc2EC5Wew1D/aKji2Q3UuIAIk2ENtKpyFt+zOzSKbWgS95BgXJLrABKCuwsJghTGUTJ1M6xJBjRdW7Lf8AhaWmh/1FYGvgu7c4VJa9pIIgWIMa79x8wt/2YAOFpHkf9RQx4jm3sXFNrQd3n/TRZJ77nSeunvRaLtBUhrY4C/GB6LK4h9rWOn6+tty5nKf1G3CvBiu69uvmk1YjhA9+aNpn1nlx9VFxT9QFz9s0Ih4mSnaGHsXe4/omwyenX7q3ogNEZd2p+3vmrJSpUTRRvbGu7ctP2bygkW3eoVBiGlxNoCfw2IyOzDQbuMdE6loWUbNXtjDktkXAuVj8RSk7o4FaHCbca8eKwmOPLT3qFV7Row62+YPvVGSr7IWGqZX0mQ4RIPXgtHi3d4GOsCQJPGIv74BU1Btgd9vPmrnZniaWnVpBE8d/ofojG7fUJ/kZrYFrwBUfAGvTlwPNWmD2VhqYnNMC4zDQCSYgJ4YJr9ZBN51jopNPYNIQSCepN+t1qeN+JFPdDuy8T3t2AAcDbcIV3Txb2xLGkf4XBV7aW5kA8N0brIm4d41C6OBVEx5tl3T2gDq0j7qQzFA8foqmiOSltCvKCyZXbxTjXhVqVKgCwlAqvz80YrHigKJpXmv4i7b/ANrx9ao0yxpFKn/BTkT5uzO81134j9p3YXCubTk16wLGBoktabPqQNwBtzPJefaoI1BHkR6pZMaPjJWycP3lVoOmp6D9bLuXw62SIdiHDQljJ6DM4W/yjq5ch7PUw0Fx1du5bvuu+bEqNpUKbAZLWiYH7Zu77kpY+jSdIofiJsp2UV6TS59mOa25d+64DfFweUcFP7J2wlEOBaQ0y13hI8R1BuFYYgl5k+Q/RKotsPe9TJBjZlttVHOeATpprA5+SoMU8SeHryVzteoQ53nEclR95JtxgLi8j2R0sfiEuMaiPyj8j7lVlapJ+v3VljGQDebfboqmn4jHPVZ0i5FnsyjJmAQL8venmrssDh1vPAciomHotDRO76Ex7H1UarXfMjy+lj6pvFsh29Fk3ZzALxrx/BIxGx2nQxI+hVc3OdDeI1Nt9z+Km4WgQCM3nfQ2H4pk4v4I9K12zHA2uLjja/DzTjHXh8kHcY3WtNgR+BUzGh7PFmtPlN7J7um1WmPmZfTWT7+oQ4gpEGpgi3QzfoCDFuRuE5XqCmAREb734T1EKVSmBOokHTQTBNuFvJLpYIF0RIn19laMWD5KcmQc2PjDVaC18lp+UakX+i1VF9hNuSh4HBMa2GMa0nVwFz1TmLwVQgZYtp7K2uDUTOppsld3ex9hWFIyLj6qqwmGrGC+RHS/3VrTpOIjQ7zKMfb8EZHGh5lAJRoqSwQECtiMjZDcxAtUqERagCGVB2ztIYahVrOEimwujiQLDzMDzVy6mqjtHsUYrD1KBcWd4AMzQCRDg7Q66IJR5+xXanFVKjnvqkknexhgbgJaYAtASztN1VsVHF197WncZi3P7LZ4z4QVRJpYhjuAexzL83Nzein7E+F+UtOJeIAH9nTcYJGuZ5AMTNgPNVdWy1NIyPZTZbsRiWMAJAOZ+sNa2T4uAMEXXbaNAMEb01gNlsosDKTG02DQNAAn8+qld0U8Y0VzlY29ECnO7PBIARIIGE2y+ajhuBI+5VXVxGVth0+mpQQXCyfcdaGiFXqO3mbegCVs2lcnh6SiQVY/wXL25W6DWPX8lGFXN157vIalBBRLZCJNMWHAyY/h0HO/HiotfFyCL3uZOoF49PoggmAD8QHCDMnnvLh9lL2Sw5pnWx1uCAUSCaKtkPRfYfDAG+qmYHCBBBdXCjBlZc0KQCdBQQWpFAtLaUEFJDHQ5KD0aCkUUjRIIIAhCJBAAIRZUEEADKiyBGggkTkUCtT8RujQVch4n//Z"/>
          <p:cNvSpPr>
            <a:spLocks noChangeAspect="1" noChangeArrowheads="1"/>
          </p:cNvSpPr>
          <p:nvPr/>
        </p:nvSpPr>
        <p:spPr bwMode="auto">
          <a:xfrm>
            <a:off x="155575" y="-1646238"/>
            <a:ext cx="326707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196" name="AutoShape 4" descr="data:image/jpeg;base64,/9j/4AAQSkZJRgABAQAAAQABAAD/2wCEAAkGBxQSEhQUEhQWFRUXGBcXGBYXFBgUFxcUFRgYFxcXGBgYHSggGBolHBcXITEkJSksLi4uFx8zODMsNygtLisBCgoKDg0OGxAQGiwkHCUsLCwsLCwsLCwsLCwsLCwsLCwsLCwsLCwsLCwsLCwsLCwsLCwsLCwsLCwsLCwsNywsLP/AABEIAOYA2wMBIgACEQEDEQH/xAAcAAAABwEBAAAAAAAAAAAAAAAAAQIDBAUGBwj/xABFEAABAwIDBQYEAwUFBgcAAAABAAIRAyEEEjEFQVFhcQYTIoGx8AcykaHB0eFCUnKS8SMzYoKyFBUkU5OiNENjc4PS4v/EABkBAAIDAQAAAAAAAAAAAAAAAAACAQMEBf/EACYRAAICAgMAAQQCAwAAAAAAAAABAhEDMQQSIUEiMlFhExQVQnH/2gAMAwEAAhEDEQA/AOr4P5G9B6J4pnB/I3oPRPKxaHexJCCUgggJCEaCAChFCUggBMIQlIIASAjhGggAoRQlIIAShlSkxjcWykx1So9rGNEuc4wABxQTQ6AhK5R2k+LBkswLBEx31QSTB/Zp7urvosDtLtDicRJq4iq/lnLWgW0aIAOt+arlkSLY4ZM9HPxVMavYOrmj1KU3EMdo5p6EH0Xll7pG467pSaFVzXHIS2OBI9Eiyln9b9nqtrhuI+qU1ecdndsMXRAis58bnuL55SfFYc1s9h/FQm1ZuU8buaZ56t85TxyJlc8MkdcQhVOx+0FHEAZHDN+7Ppx8vorUFOmmU0wyEnKlSgpACoMf/eO97lfKkxjfG5LIeOy2wo8Deg9E8EzhPkb0HonlKEew0ESCkA0EEEABBBBAAQQQQAEEEJQAEERRFyAG8ViG02ue8hrWguc4mAGi5JPJcA7d9sH7Qq5RLKDD4GcT++8fva23DzW0+M3aAtbTwdN0F47ypB/YBhjfMgn/ACBcee+DbTd9lRkl7RqwY/8AZiXE7ve/8VJwWBqVDFNpeTYBrZ33jitZ2J7EPxjg9/hpjU6meHN0eQmTNgezbN2PRwrYpMDbRm1c6OLtT00SJeFssiizh2F7BY9zQRRIBH7Ry+oTeI7A46ld1Ekf4fF6Bd8q4nLuH3Kpdo7YLXtbNy6I96hZsnKxw8TGg5y+DgFXCvYYc0g3HTl1TJ+34fgut9psZRqUhnY0vcco3ON4kmNBO/gsRt3YAEupEESRB1Go462SYuXGe/DQ4Oir2Ptl9J4DSbfLBi4vqeh92XZ+xPbdmIIoVnAVhoZEP0j/ADGd2vmuAvBa69iOFiI/FTKGMdE5yKjLsfvMSck9ZI14LfGVGDLA9UNKUsj8Ou04x+GBef7alDKo4z8r/wDMB9QVrJVydmUDlT4r53dVcKmxfzu6qJDQ2WuEPgb0CfUXCfI3oE/KlCvYtGSkSlKQDCCJAIANBBEgA0JRSoW16xbTdlMEiAeZ3qJOlZMVboYPaCj3vdkmZiY8M8JVnO9YF2DkRF5/P81qNgYwvZld8zbHmNxWfHmbdM0ZcKirRZ1nHKYEmDA4mNFyPsl2vxtbH4ehUcXBzqorNLRAbBcCANMsAA2s68yuuSuVdmq+XbuOdJgUq5v/AIX0j5iGuV0imPqMT252h/tGPxVQ/Kx5pt3+Gl4Gx1LSfNVOxML31drdbjoSXBrRfiSOsFM46qXGTEnxO4FxuVq/hlgC7GtzCIdm/wCm0vB8iW/VZ2bV4kdm2dhG4ai1rdGi/EnjzJn6pqptRpHh8cbh7gHrH2VL2xxb4DQ6ASd3ACx8z9lkMPWrU7MLYncLjoSftoudyeRJvrH4Hx4Oy7M2W2toimA51VtOP/LMS8cOIIm0WXP8Vtp9WoHk5crrDkYPpJ8io+02BxzOOZ3HW54REaeqgVgA5upJHC3OPSTvOm9VYsUZelz+gG2NoB5GuYEEcCWnMfK2qmNxYeG+Vud4+1vLmqUt1BDi4Olt8sg6jpdScO0+FmUk3JvpxiIIjiOS0ywx6JL4EWR2P9pdiTT75habwQDLhIzacNb9OIWNlbgkNMEC/wC0RJI4TdY3GU8r3NGgJjpuV3Hm3aYmWPybH4R7a7naLWaMxAdTI4GC9kdHCB/EvQAcvJezcUaWIpVG2NN7H/yODvwXTtv/ABAxba1Y0quQMrFtOj3IcDSbPzuvrAOk+IQbQdylSMDjbZ2dU2Lb43dVZ4eoXNaSMpIBjhImFVYs+N100hYFthPkb0HopEKNhT4G9B6BPJhWKSpTaWggUgEQQCCRRRIIIAIqt2vUEAKxlZ/bmKAdrdVZpVEtwq5EXE2BKr8FtPuqoJ00PmVGrYslZ/HVZcbrj5eR1aaOnHH2TTOqf7yp5ZzCOt1yt2CqMxDsQ1pLqzMXTqAG+WuD3eusOjyA4JFPHFswbI6eMdNyTPJWf5Fv4Kv6iWmY/F7GqMd8tyQBraZvyEH0Wl7CE4T+2rNMHvIb+1leGgEk6CAdVrMHhS9sv03SJTVXBBz2yPDmEzuAufrH3T5MknC0Soq6YO2b2va2r4gQ35RrlfBkjiOX334yjs4EmGlpkeLSABO8dLLQ7cqmu8tbYcbWG8qn2m/K0MZIb8ovc9TvWCOVv/ppUOqGcrTvLosCdSd53fhqpLcAHkQJIaXSALA3aOcxKZyuDBkYXGJ8NjAIkgRJIB/ZEqywOMY5jmsc0lobpcFpzAa3tF/K6apqPZaFbTfpmsVhc1YAm02gkSLTp0P1V87CAZYa3xAwRqCLwFDr0QagOp/UeXFT8VjxRpaS4vaxoAzE5jDoaNbJpTnOooVKKuyrxFIOkEdDrf2Fj9utiq7mAbe+S2z6DwTmIAMFrXtAq6EkuDLNbNhmE3Nlju0rYrHdIHqVq4ycZ9WyvI7iUjxqfL6rp2LxDXbU2Y/KIrUcC59h4nP1LuJiBJ4BczLVrv8AeDTVweJDhkwzMDTffxTTGZ2Ub4DXacCuiYLps9GFUeNcc7o92VyHA3Fwbg8Qd6psWPGU8tCQLnCDwN6D0CeTGDPgb0HoE/KdCMUEaRKMFBFi0AilBBIpBEdESAEVHQFhtt1+8qGCtpjPlPRYrGANzFY+W3VGvir5KXaFXKImJ+qpnvPQceKlbRqyTN76nUclWPn6rhy9Z0l4OAl5gX/E8Fc7MwQa8F93fYKDs/D3zHRvrr9lMwVTx33qYtKSsjZqs1gAk1rA9N3E2Hqn6ABFoCTUpTIGp08ua60YpmRyozVbDFjnG7puSbfgqfGUwSLgwd0i+o168Vo8a4uGQGCBcFZ7FeE2acomTG+eOp/ouXmxdMj6mzHPtD0J9PwmLFsFpBgjmDqFHr4k+J7iJAa2TqYk34q0oND2nW1r2sOPDUKq2m1oZ4iAZkScpP7x1iJIHJRgbb6sjIlsrxjJdIBJ04ATuT9etnZmGbwOaSDMgb+ka/mkdwwj5gCBOQwLcSdALEzMQFJ2bXZUZDDJElzd0SWjM4bzeBrAPBa5R6+0UJ34ScLTmTGtxed1ryf6LF9q2xWj/CJ63XQMBTAkCBwNuu/RYXtyf+IP8LfRLw3eZjZlWMqsA6nFXvJnuz3YvHeyImORPJLcA5ga2m0PEgvDzLt4BaXEcrRKi4aiaj8o/ce7+Rhf+CNlWGloAMx4pMxwsY+y65z6ts7/APCp9c4BprucfG5tPNr3TYAHGJBhXGLd4zIWZ+DOPzYHI6oHPbUeAzMMwZ4YAbM5QSdBGq0eOPjd73JnoWOy8wfyN6D0CehMYQ+BvQeifToqlsJKCTKU1SKKQAQlAIGQEChKEoAbrNkLEdoGZXEdVt3FYftQQHmTbl6LLy/sNPG+4ytakbuN/fBIw2HkFx3BSsU7wndoFIwbf7AnkffNcFRtnUbHtlYWaMjeSdOSYwmHIdccFP7OPBpluhk/Qqwp4YSr/wCJSUWVOfVtErB07BKeZPhQkNb9Lph2JawFs3jrw/NdCP0r0zP1lZi6X/EADUB0/wBN6i1sPmm4IBJMjTkBlIFpumq2KGeo+8NaZnSTYRyuiOJMNbNzviTYdOYWHkzVmnDEr6YNOo0tLS0ktcLAw6BvAEieJVkdk0q47qu1tRpvI+YOuJbFxrx3clHx0GGubnBEeKOcmReLcYvpqVYbE2vSJALg0ghsTqTEASJJO6J+yqTbpx2O1VplDi+ybqdSlg2OJo4gvyVP2qdNgFWox3k0gXHzK7rbEZQaKdFhY0EE+EOLrRmcZuYO/mpe19o4g1WGg1obSMw9riamZwYQMt2wD9eUqRj8W0szmm4TaILwZE2LenCPqtGdylBFONpS9M4+mWhzr8LnXcJAsLHiue9sP764iWjmt23aPe5pkQ5xEiPC3wxA3SHfT64bttavB3NbvlHDj1yV+h88rgUdGpleDpZw/maR+KN/v1UepchSXsJ09QuqYFtl/wBm5GLwHcB7aneMzGRf+1uGxfLkmQdb7oXdsd/eOt7hZX4ObEY3CtxD6X9q578lQzPdiGjLuizrrX4z53e9yevBE7ZbYQeBvQegTwTOF+RvQeidToqew0ESUpFYpGiagUEIUkuCOYROKBiPjHw0rmu2K5c5xN9bzb7LadpMRDCA6CffBYbaDwG5RqeFrLm86dqjfxYfJXEZy1uvvVP7SxeWKbLaT9krZ1G+Y3Poqfarz3hO6fsuVFeG17Nt2bwWRmYmcwlWVVsHX3wVH2a2w0MDXOiOPJWGN2iwtPymy3Y5QUEZpRk5Ek4ptgHA/Q/0UKvhhWaTo46EWIhZuljXMcSW2PC4I3QVc4bajWU3VDaxI3Xj7J8eVZPGRLG4+ootq1O4Z3cjNbMdbi4HlbduVfs7HfIHatIA53/X7JjaWN73M46ZjvnytrdVdQlrgZ0uOoBv1VEoKTotjJr019OqHgnUm3T2VZ9mhSpV3Fwu4WJE3bv5arIYPaENa0WEtniQD4iPMfdaFhD4cP2SQR00WJxlhdrRotZFRuauJpb8ptfobfh9uSTX2hTDCQQ6Rpu0+1j91h21SahdN4Ec26/Yn7p415EbwPIiP6JnyHdIRcdbZCxjGlz3CAZJ4CwmOQ1+qwPak5q0/wCEa9SPfRbAVCc0/v3+un0WM7Sf3x5T/qK2cFPu2yvP9hVsoZngAyJsdDCnMpCXsLAXAxJLjljgA4A+YKb2XLq9Ob39B+ic2nUirXEn5iBHIxddU56qzu/wx2O7DYJgdUL+8PegZcoYHicouZBs7qSrXGnxu97kOxtXPgcI7jQp/wCgJON+d3vcrHpCQ2y6wnyt6D0Tibw3yN6D0TqZFT2ElBBBoUkBhKlJQJQSKKQ5HKrdqbVbSbeZ6JZSUVbJjFyfhnu1+MDXQIkan8li6mILjMxG/kpHaLGOqvJNuSp6LwD4r8Bu6lcDk5P5JOtHXxR6RNPs1oIGp5zA8lC2/RFoHmmqe0co1v7sOX6qPj9ol4AjT1Pv7JHJdaQ6Tuwtm0xnANxv+ifrju32JIlI2a0T4jH5q2dQa4G4F5nySRi5LwlumLwmCpVogQdbWIJSe1mCdTw5DT4YM+Ekm28NuDzmEVOg6iZY6QrDa2J72gSGzluQZALd8lsEWXR49Ner0y5LT80cw2c+19Bu0kgRPJBwlsxcn7cFENUNqED5XSRcG/1g++SmU3EievpP3EonCnYydkGoHNi/vkrXYW28pyvPzAtjfIB+91BeCYJHhniOn5DyVdiGAOzNuR4jytr6J1COSNMG3H1G9w75kgyDlcP4Xf1KU7ESJGpzDzvH39Fl9mbTAMEw0sDCN9hYj+U/VSsBtA5STEtcYmY4gzzkCVhnxGnaLlmtUS3VLuA3kPb5C6ye0cSRWJHCL8xJH3IV2MYBmB0l2U6HKQCT9j7KzGIq5nOcd5Jjqt3GxuLdlOWSaJewGziGcpP/AGkT9womOrnvap4vd/qK0XYbAGpVzdGg7vEb25ABZnKTJF7AnqRePTyW34MXyehPhfie82XhT+61zP5HvaPsArPG/O7y9As18F6s7NDd7KtQfWHfiVpMa453e9yd6EhsucL8jegTqZwfyN6D0CeTorewJQSQjQAZKbfUA1SzoqLbeMDQRmg8Ek5dVY0I9mK2ltlgEAmeVljMfiy43Pn70SMbiJNzPVV9czfXof1XG5PJcvDqYsKihnEwbWKodpNyOkaKZiXu4dDYFMhweMrjPDr9FmxqnZdILC1/f5qRTfGvTzKrsPhnZsrQSeHRP1n5SJHX371Tygr8Isv8HgHPGbQWjmpbsKWgw7SY58T9Qk7Lxoc3fP2Frjhy+ql0HBzSZ8V7TPEj7EIUIUK27GMHi3NIsT9/f6rTUqLalJzQIka8I3Kp2VTzCSBfRXeCs13huNY/RbOLBoozM4n2gwvc13scSQSTMyWuJNweHX9VEp4oghp3b5seYP4q57fY7vK5AuOcG8xadPLisqyvbKQC2dN46HULbKKZTGRb1sT4QSZA3dN1vdlXOxwJMjodeW9KYQbNeR/Ff7j8k5TwpAMd0ePig8N8JYxUSZdmV3fZTbcZCcw+MN2m87ueg99E5V2eJkuaBwBzkfy2+6Om5tP5Ln94i/kNAn8orUJX6P4uqQCD8zgARwaNB1lQcpNhebDqdEb3ybrY/Drs0/E1e8LfAw2kau/ICUJDzkkjYdidi9zh6j/+XRqGf/ULHel/suPEloiBI33kW6r07/u4Nw76LNXMe2eLnNInluXm/IR3jXDK4biIII1Bnhonn4VYkpXZ1T4E1P8AhcS392s0j/Mz/wDIW1xYOd35rJfBbBOp4Wu5wIFSqMs2kNbBI+uq2OKaM7uql6FSplrhB4G9B6BPJjCfK3oPQJ1WIqewEoSgoe0cUKbCf0UN0rJSsi7Z2kKYjedBvKxOPxZcXbzxtb6qRj8TmJJvxuqbEQbH6AaDnbX3zXI5WZvR0cGNJEetUm+pTeGqS6Dp7mTuSMW6LAkceX01Kj4dwBBMCLaa/WVgUb9ZrLypstrhax5SQqDEYZ1N+kmVp9n4psXt53Vdt6m0uBaevkrXSViRfwWuxcr2ggAGIi0zxT21NiU3tHhAgzMef4Kl2ESCYMHT66a81psPiszSHCCB7vvsr8bUl+yudpmLxWGNIlvuOaLB4yHTNt/MWn3zT/aXGZjYREjyMfmq/C0y4gCSszX4Lfj01WzsXkcREtJEHgTdbbYdM5JOrr/osTsrZrhlDxYwR14romDpw0DoulwYy2zFypL4Mb20+HdPFl1XDkUq51BtTqHWXR8rje++bjeuN7b2BXwjsuIpOpncSJY7+F48LvIr02UmtRa9pa9rXtOrXNDgeoNiug4WZI5GjytSTcXXobaPw62fVv3HdnjSc6n9h4T9FUu+EeC3PxA/+Rv/ANFX0Zd/MqOIPKIGbC5NgI3nhxK7tQ+FOAaZcKz+TqsD/sDT91odjdmcJhb0MPTYdM0Zn/zul33UrGK834OR9kfhpXxBbUxINCjrBEVXjgGn5BzK7Ts3Z9OgxtOkwMa0QAOAUoIKxKimUmxNVpLSAYMGDEwYsYNivOW3dmHC1sRRrTWqyP7Vri0AuvmcHN8U2NjA4r0eVwDadRuNxG0sQ57m5GudTAgTkc1jATvkBLMmB0f4SbJqYfBlz6mZtYh7GRZgEtJneXWnd4Vo8V8xWY+Du1jWwPdO+bDvLJ4sfL2fTxDyWpxI8RUPQ8Nss8L8reg9E6SmsL8reg9Ep5gKxaKnsN5hY3tBtQuflaLCdd8b+EKy23trKC2nd3HhKx2Jrakm59b+7rDys6SpGzj4ndsbxFW8cPuQo0iN0+n6pDzoT099T6Hio9evmP2+mq485uTOgo0M13zJUSCd8D1HspdR0gwmq2n038N6aKBjrKhJtoOBsDb7qQyrOuiZwGGc+A2wv/VWFfZL2ARJjeJRKN6Ac2MQ4vnWJHlI/FX2w6wcyNSJ679PJZbBVu7fHs7yOhIH1VjsivlqwLCY/JPjfWSEmvCDtHD5q+Q6Zj1uTZWuzGNZWysExv3e9yd2wwZxUGoBtzPv8U5sSjBqOiYgTGp387JnGslEX9Nlg7aEVQ0GYGY8o1/FXPZnbhrudTe0hzRLT+y5swYJ3gxNt/AScvh3T3r2gTEaiIv5abzpyXN+0Ad3hdRls6hjzEiBI0ImNIsQep6PGkYuQj0gjAXllu0sa3StiWgcKlUD6ylU+0+NabYrEf8AWefUrZ2MlHqOUMy857K7W7Qc9rBjnszGz6tSGCATDrHWPqQtFhPiXtDu/C2jU7oDvKjwGl2Y2hoe0WFjlB4wEd0T1Z2olEuQV/jM6YbhGkcXViJO+AG2v1Vhsz4xUHWr0KlL/ExwqNnpAcp7IjqzqCCodkdr8FiB/ZYhhP7riabh5PAKvGulTaCmB7ZBGkgieq827X2a7CV61CqCXCxc3RwP7R6gyeEr0XisbTp/O9jTEgOeATHKV512ptZ2IrV6tZ4DyPDlZmBuMrCQ4ZIF5gpJlmNtHVPhBsjucM+rurOBb/DTzNk9TP8AKVrMRGYrn/wh7QO7qrRruAZSyOpGNGuLs45NnKZ5rdNxAqeOn4mnRwgg7rKHolbZb4Yw0X3D0VPt7agY0jU9YU2pigykCb208gsJtfGF7yftfysFRyc3SNLZbhx9nZHq1sxkmfx/GFCdWvxv9/foiq1ItbmfwCZFxJ00H19Vx8k7Ogo0DEVIH1n8lWVau4fkP1t6pWMqTr78lGom/M/X7+/RGOKqxiawQJcbDRQqjy90bpgBOY6tMNGmnUqZsDAZ3Sd346eiaMfkiw2O7rrv/PmrzZG2c4yv0vF7zzvZQdsbLi4VA0mmT7toiNxf7CSTRr9r7IGXOwWmxA+x4fqqXD1C19+hKtOz+1g6KTtDa/HUa23JO1cBD8wuDvBmOMjUfceWj5IprsiuL9pknHPHdgPfldruBjTWeI+gCh1dtAU+7ogX3gzrfXefd0xtVuZrC9zWAC8tzkxawvx5nkRoeBr0aV25qjosS3KBYiw3e9E8n4mRFfkuNh0Syi5z/wBriYMHfO4rmu38ZlxTgSMpIuCDP+I5bcjC6iypUdQMjUSRy3W4e+RzeC+HzcTULspY0mZzO+0m/mt/GhUDFnl6ZRmIgiCZJAABueQA1XSuyPY+lXw7jjsN4nEZC8ZagZFz4btkxrey0fZ7shhsIJpUwXxBqPl7z0J0HILQtYtaiZ3IwVb4T4PNNN9anfQOa4cN7ZH1TWL+FNEvDqVao2wDg4NdJHDLljTS66LlQyo6oOzRxTbXwjxDXE4d7KrSTAccjo87KqHwx2h/ym+VVnDqu/kIKOiJ/kZwM/DXaDRPcz0qMJ+gMx0QrbB2pgmOfFalTYC5z21AQAP4XGNAu+Lmvxs2xkw9LCtMOrOzv/8AaZp0lxb1ylQ4pDKdmJofEDU1KEuLWtNTvJqODQQJcRpc2EC5Wew1D/aKji2Q3UuIAIk2ENtKpyFt+zOzSKbWgS95BgXJLrABKCuwsJghTGUTJ1M6xJBjRdW7Lf8AhaWmh/1FYGvgu7c4VJa9pIIgWIMa79x8wt/2YAOFpHkf9RQx4jm3sXFNrQd3n/TRZJ77nSeunvRaLtBUhrY4C/GB6LK4h9rWOn6+tty5nKf1G3CvBiu69uvmk1YjhA9+aNpn1nlx9VFxT9QFz9s0Ih4mSnaGHsXe4/omwyenX7q3ogNEZd2p+3vmrJSpUTRRvbGu7ctP2bygkW3eoVBiGlxNoCfw2IyOzDQbuMdE6loWUbNXtjDktkXAuVj8RSk7o4FaHCbca8eKwmOPLT3qFV7Row62+YPvVGSr7IWGqZX0mQ4RIPXgtHi3d4GOsCQJPGIv74BU1Btgd9vPmrnZniaWnVpBE8d/ofojG7fUJ/kZrYFrwBUfAGvTlwPNWmD2VhqYnNMC4zDQCSYgJ4YJr9ZBN51jopNPYNIQSCepN+t1qeN+JFPdDuy8T3t2AAcDbcIV3Txb2xLGkf4XBV7aW5kA8N0brIm4d41C6OBVEx5tl3T2gDq0j7qQzFA8foqmiOSltCvKCyZXbxTjXhVqVKgCwlAqvz80YrHigKJpXmv4i7b/ANrx9ao0yxpFKn/BTkT5uzO81134j9p3YXCubTk16wLGBoktabPqQNwBtzPJefaoI1BHkR6pZMaPjJWycP3lVoOmp6D9bLuXw62SIdiHDQljJ6DM4W/yjq5ch7PUw0Fx1du5bvuu+bEqNpUKbAZLWiYH7Zu77kpY+jSdIofiJsp2UV6TS59mOa25d+64DfFweUcFP7J2wlEOBaQ0y13hI8R1BuFYYgl5k+Q/RKotsPe9TJBjZlttVHOeATpprA5+SoMU8SeHryVzteoQ53nEclR95JtxgLi8j2R0sfiEuMaiPyj8j7lVlapJ+v3VljGQDebfboqmn4jHPVZ0i5FnsyjJmAQL8venmrssDh1vPAciomHotDRO76Ex7H1UarXfMjy+lj6pvFsh29Fk3ZzALxrx/BIxGx2nQxI+hVc3OdDeI1Nt9z+Km4WgQCM3nfQ2H4pk4v4I9K12zHA2uLjja/DzTjHXh8kHcY3WtNgR+BUzGh7PFmtPlN7J7um1WmPmZfTWT7+oQ4gpEGpgi3QzfoCDFuRuE5XqCmAREb734T1EKVSmBOokHTQTBNuFvJLpYIF0RIn19laMWD5KcmQc2PjDVaC18lp+UakX+i1VF9hNuSh4HBMa2GMa0nVwFz1TmLwVQgZYtp7K2uDUTOppsld3ex9hWFIyLj6qqwmGrGC+RHS/3VrTpOIjQ7zKMfb8EZHGh5lAJRoqSwQECtiMjZDcxAtUqERagCGVB2ztIYahVrOEimwujiQLDzMDzVy6mqjtHsUYrD1KBcWd4AMzQCRDg7Q66IJR5+xXanFVKjnvqkknexhgbgJaYAtASztN1VsVHF197WncZi3P7LZ4z4QVRJpYhjuAexzL83Nzein7E+F+UtOJeIAH9nTcYJGuZ5AMTNgPNVdWy1NIyPZTZbsRiWMAJAOZ+sNa2T4uAMEXXbaNAMEb01gNlsosDKTG02DQNAAn8+qld0U8Y0VzlY29ECnO7PBIARIIGE2y+ajhuBI+5VXVxGVth0+mpQQXCyfcdaGiFXqO3mbegCVs2lcnh6SiQVY/wXL25W6DWPX8lGFXN157vIalBBRLZCJNMWHAyY/h0HO/HiotfFyCL3uZOoF49PoggmAD8QHCDMnnvLh9lL2Sw5pnWx1uCAUSCaKtkPRfYfDAG+qmYHCBBBdXCjBlZc0KQCdBQQWpFAtLaUEFJDHQ5KD0aCkUUjRIIIAhCJBAAIRZUEEADKiyBGggkTkUCtT8RujQVch4n//Z"/>
          <p:cNvSpPr>
            <a:spLocks noChangeAspect="1" noChangeArrowheads="1"/>
          </p:cNvSpPr>
          <p:nvPr/>
        </p:nvSpPr>
        <p:spPr bwMode="auto">
          <a:xfrm>
            <a:off x="155575" y="-1646238"/>
            <a:ext cx="326707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198" name="AutoShape 6" descr="data:image/jpeg;base64,/9j/4AAQSkZJRgABAQAAAQABAAD/2wCEAAkGBxQSEhQUEhQWFRUXGBcXGBYXFBgUFxcUFRgYFxcXGBgYHSggGBolHBcXITEkJSksLi4uFx8zODMsNygtLisBCgoKDg0OGxAQGiwkHCUsLCwsLCwsLCwsLCwsLCwsLCwsLCwsLCwsLCwsLCwsLCwsLCwsLCwsLCwsLCwsNywsLP/AABEIAOYA2wMBIgACEQEDEQH/xAAcAAAABwEBAAAAAAAAAAAAAAAAAQIDBAUGBwj/xABFEAABAwIDBQYEAwUFBgcAAAABAAIRAyEEEjEFQVFhcQYTIoGx8AcykaHB0eFCUnKS8SMzYoKyFBUkU5OiNENjc4PS4v/EABkBAAIDAQAAAAAAAAAAAAAAAAACAQMEBf/EACYRAAICAgMAAQQCAwAAAAAAAAABAhEDMQQSIUEiMlFhExQVQnH/2gAMAwEAAhEDEQA/AOr4P5G9B6J4pnB/I3oPRPKxaHexJCCUgggJCEaCAChFCUggBMIQlIIASAjhGggAoRQlIIAShlSkxjcWykx1So9rGNEuc4wABxQTQ6AhK5R2k+LBkswLBEx31QSTB/Zp7urvosDtLtDicRJq4iq/lnLWgW0aIAOt+arlkSLY4ZM9HPxVMavYOrmj1KU3EMdo5p6EH0Xll7pG467pSaFVzXHIS2OBI9Eiyln9b9nqtrhuI+qU1ecdndsMXRAis58bnuL55SfFYc1s9h/FQm1ZuU8buaZ56t85TxyJlc8MkdcQhVOx+0FHEAZHDN+7Ppx8vorUFOmmU0wyEnKlSgpACoMf/eO97lfKkxjfG5LIeOy2wo8Deg9E8EzhPkb0HonlKEew0ESCkA0EEEABBBBAAQQQQAEEEJQAEERRFyAG8ViG02ue8hrWguc4mAGi5JPJcA7d9sH7Qq5RLKDD4GcT++8fva23DzW0+M3aAtbTwdN0F47ypB/YBhjfMgn/ACBcee+DbTd9lRkl7RqwY/8AZiXE7ve/8VJwWBqVDFNpeTYBrZ33jitZ2J7EPxjg9/hpjU6meHN0eQmTNgezbN2PRwrYpMDbRm1c6OLtT00SJeFssiizh2F7BY9zQRRIBH7Ry+oTeI7A46ld1Ekf4fF6Bd8q4nLuH3Kpdo7YLXtbNy6I96hZsnKxw8TGg5y+DgFXCvYYc0g3HTl1TJ+34fgut9psZRqUhnY0vcco3ON4kmNBO/gsRt3YAEupEESRB1Go462SYuXGe/DQ4Oir2Ptl9J4DSbfLBi4vqeh92XZ+xPbdmIIoVnAVhoZEP0j/ADGd2vmuAvBa69iOFiI/FTKGMdE5yKjLsfvMSck9ZI14LfGVGDLA9UNKUsj8Ou04x+GBef7alDKo4z8r/wDMB9QVrJVydmUDlT4r53dVcKmxfzu6qJDQ2WuEPgb0CfUXCfI3oE/KlCvYtGSkSlKQDCCJAIANBBEgA0JRSoW16xbTdlMEiAeZ3qJOlZMVboYPaCj3vdkmZiY8M8JVnO9YF2DkRF5/P81qNgYwvZld8zbHmNxWfHmbdM0ZcKirRZ1nHKYEmDA4mNFyPsl2vxtbH4ehUcXBzqorNLRAbBcCANMsAA2s68yuuSuVdmq+XbuOdJgUq5v/AIX0j5iGuV0imPqMT252h/tGPxVQ/Kx5pt3+Gl4Gx1LSfNVOxML31drdbjoSXBrRfiSOsFM46qXGTEnxO4FxuVq/hlgC7GtzCIdm/wCm0vB8iW/VZ2bV4kdm2dhG4ai1rdGi/EnjzJn6pqptRpHh8cbh7gHrH2VL2xxb4DQ6ASd3ACx8z9lkMPWrU7MLYncLjoSftoudyeRJvrH4Hx4Oy7M2W2toimA51VtOP/LMS8cOIIm0WXP8Vtp9WoHk5crrDkYPpJ8io+02BxzOOZ3HW54REaeqgVgA5upJHC3OPSTvOm9VYsUZelz+gG2NoB5GuYEEcCWnMfK2qmNxYeG+Vud4+1vLmqUt1BDi4Olt8sg6jpdScO0+FmUk3JvpxiIIjiOS0ywx6JL4EWR2P9pdiTT75habwQDLhIzacNb9OIWNlbgkNMEC/wC0RJI4TdY3GU8r3NGgJjpuV3Hm3aYmWPybH4R7a7naLWaMxAdTI4GC9kdHCB/EvQAcvJezcUaWIpVG2NN7H/yODvwXTtv/ABAxba1Y0quQMrFtOj3IcDSbPzuvrAOk+IQbQdylSMDjbZ2dU2Lb43dVZ4eoXNaSMpIBjhImFVYs+N100hYFthPkb0HopEKNhT4G9B6BPJhWKSpTaWggUgEQQCCRRRIIIAIqt2vUEAKxlZ/bmKAdrdVZpVEtwq5EXE2BKr8FtPuqoJ00PmVGrYslZ/HVZcbrj5eR1aaOnHH2TTOqf7yp5ZzCOt1yt2CqMxDsQ1pLqzMXTqAG+WuD3eusOjyA4JFPHFswbI6eMdNyTPJWf5Fv4Kv6iWmY/F7GqMd8tyQBraZvyEH0Wl7CE4T+2rNMHvIb+1leGgEk6CAdVrMHhS9sv03SJTVXBBz2yPDmEzuAufrH3T5MknC0Soq6YO2b2va2r4gQ35RrlfBkjiOX334yjs4EmGlpkeLSABO8dLLQ7cqmu8tbYcbWG8qn2m/K0MZIb8ovc9TvWCOVv/ppUOqGcrTvLosCdSd53fhqpLcAHkQJIaXSALA3aOcxKZyuDBkYXGJ8NjAIkgRJIB/ZEqywOMY5jmsc0lobpcFpzAa3tF/K6apqPZaFbTfpmsVhc1YAm02gkSLTp0P1V87CAZYa3xAwRqCLwFDr0QagOp/UeXFT8VjxRpaS4vaxoAzE5jDoaNbJpTnOooVKKuyrxFIOkEdDrf2Fj9utiq7mAbe+S2z6DwTmIAMFrXtAq6EkuDLNbNhmE3Nlju0rYrHdIHqVq4ycZ9WyvI7iUjxqfL6rp2LxDXbU2Y/KIrUcC59h4nP1LuJiBJ4BczLVrv8AeDTVweJDhkwzMDTffxTTGZ2Ub4DXacCuiYLps9GFUeNcc7o92VyHA3Fwbg8Qd6psWPGU8tCQLnCDwN6D0CeTGDPgb0HoE/KdCMUEaRKMFBFi0AilBBIpBEdESAEVHQFhtt1+8qGCtpjPlPRYrGANzFY+W3VGvir5KXaFXKImJ+qpnvPQceKlbRqyTN76nUclWPn6rhy9Z0l4OAl5gX/E8Fc7MwQa8F93fYKDs/D3zHRvrr9lMwVTx33qYtKSsjZqs1gAk1rA9N3E2Hqn6ABFoCTUpTIGp08ua60YpmRyozVbDFjnG7puSbfgqfGUwSLgwd0i+o168Vo8a4uGQGCBcFZ7FeE2acomTG+eOp/ouXmxdMj6mzHPtD0J9PwmLFsFpBgjmDqFHr4k+J7iJAa2TqYk34q0oND2nW1r2sOPDUKq2m1oZ4iAZkScpP7x1iJIHJRgbb6sjIlsrxjJdIBJ04ATuT9etnZmGbwOaSDMgb+ka/mkdwwj5gCBOQwLcSdALEzMQFJ2bXZUZDDJElzd0SWjM4bzeBrAPBa5R6+0UJ34ScLTmTGtxed1ryf6LF9q2xWj/CJ63XQMBTAkCBwNuu/RYXtyf+IP8LfRLw3eZjZlWMqsA6nFXvJnuz3YvHeyImORPJLcA5ga2m0PEgvDzLt4BaXEcrRKi4aiaj8o/ce7+Rhf+CNlWGloAMx4pMxwsY+y65z6ts7/APCp9c4BprucfG5tPNr3TYAHGJBhXGLd4zIWZ+DOPzYHI6oHPbUeAzMMwZ4YAbM5QSdBGq0eOPjd73JnoWOy8wfyN6D0CehMYQ+BvQeifToqlsJKCTKU1SKKQAQlAIGQEChKEoAbrNkLEdoGZXEdVt3FYftQQHmTbl6LLy/sNPG+4ytakbuN/fBIw2HkFx3BSsU7wndoFIwbf7AnkffNcFRtnUbHtlYWaMjeSdOSYwmHIdccFP7OPBpluhk/Qqwp4YSr/wCJSUWVOfVtErB07BKeZPhQkNb9Lph2JawFs3jrw/NdCP0r0zP1lZi6X/EADUB0/wBN6i1sPmm4IBJMjTkBlIFpumq2KGeo+8NaZnSTYRyuiOJMNbNzviTYdOYWHkzVmnDEr6YNOo0tLS0ktcLAw6BvAEieJVkdk0q47qu1tRpvI+YOuJbFxrx3clHx0GGubnBEeKOcmReLcYvpqVYbE2vSJALg0ghsTqTEASJJO6J+yqTbpx2O1VplDi+ybqdSlg2OJo4gvyVP2qdNgFWox3k0gXHzK7rbEZQaKdFhY0EE+EOLrRmcZuYO/mpe19o4g1WGg1obSMw9riamZwYQMt2wD9eUqRj8W0szmm4TaILwZE2LenCPqtGdylBFONpS9M4+mWhzr8LnXcJAsLHiue9sP764iWjmt23aPe5pkQ5xEiPC3wxA3SHfT64bttavB3NbvlHDj1yV+h88rgUdGpleDpZw/maR+KN/v1UepchSXsJ09QuqYFtl/wBm5GLwHcB7aneMzGRf+1uGxfLkmQdb7oXdsd/eOt7hZX4ObEY3CtxD6X9q578lQzPdiGjLuizrrX4z53e9yevBE7ZbYQeBvQegTwTOF+RvQeidToqew0ESUpFYpGiagUEIUkuCOYROKBiPjHw0rmu2K5c5xN9bzb7LadpMRDCA6CffBYbaDwG5RqeFrLm86dqjfxYfJXEZy1uvvVP7SxeWKbLaT9krZ1G+Y3Poqfarz3hO6fsuVFeG17Nt2bwWRmYmcwlWVVsHX3wVH2a2w0MDXOiOPJWGN2iwtPymy3Y5QUEZpRk5Ek4ptgHA/Q/0UKvhhWaTo46EWIhZuljXMcSW2PC4I3QVc4bajWU3VDaxI3Xj7J8eVZPGRLG4+ootq1O4Z3cjNbMdbi4HlbduVfs7HfIHatIA53/X7JjaWN73M46ZjvnytrdVdQlrgZ0uOoBv1VEoKTotjJr019OqHgnUm3T2VZ9mhSpV3Fwu4WJE3bv5arIYPaENa0WEtniQD4iPMfdaFhD4cP2SQR00WJxlhdrRotZFRuauJpb8ptfobfh9uSTX2hTDCQQ6Rpu0+1j91h21SahdN4Ec26/Yn7p415EbwPIiP6JnyHdIRcdbZCxjGlz3CAZJ4CwmOQ1+qwPak5q0/wCEa9SPfRbAVCc0/v3+un0WM7Sf3x5T/qK2cFPu2yvP9hVsoZngAyJsdDCnMpCXsLAXAxJLjljgA4A+YKb2XLq9Ob39B+ic2nUirXEn5iBHIxddU56qzu/wx2O7DYJgdUL+8PegZcoYHicouZBs7qSrXGnxu97kOxtXPgcI7jQp/wCgJON+d3vcrHpCQ2y6wnyt6D0Tibw3yN6D0TqZFT2ElBBBoUkBhKlJQJQSKKQ5HKrdqbVbSbeZ6JZSUVbJjFyfhnu1+MDXQIkan8li6mILjMxG/kpHaLGOqvJNuSp6LwD4r8Bu6lcDk5P5JOtHXxR6RNPs1oIGp5zA8lC2/RFoHmmqe0co1v7sOX6qPj9ol4AjT1Pv7JHJdaQ6Tuwtm0xnANxv+ifrju32JIlI2a0T4jH5q2dQa4G4F5nySRi5LwlumLwmCpVogQdbWIJSe1mCdTw5DT4YM+Ekm28NuDzmEVOg6iZY6QrDa2J72gSGzluQZALd8lsEWXR49Ner0y5LT80cw2c+19Bu0kgRPJBwlsxcn7cFENUNqED5XSRcG/1g++SmU3EievpP3EonCnYydkGoHNi/vkrXYW28pyvPzAtjfIB+91BeCYJHhniOn5DyVdiGAOzNuR4jytr6J1COSNMG3H1G9w75kgyDlcP4Xf1KU7ESJGpzDzvH39Fl9mbTAMEw0sDCN9hYj+U/VSsBtA5STEtcYmY4gzzkCVhnxGnaLlmtUS3VLuA3kPb5C6ye0cSRWJHCL8xJH3IV2MYBmB0l2U6HKQCT9j7KzGIq5nOcd5Jjqt3GxuLdlOWSaJewGziGcpP/AGkT9womOrnvap4vd/qK0XYbAGpVzdGg7vEb25ABZnKTJF7AnqRePTyW34MXyehPhfie82XhT+61zP5HvaPsArPG/O7y9As18F6s7NDd7KtQfWHfiVpMa453e9yd6EhsucL8jegTqZwfyN6D0CeTorewJQSQjQAZKbfUA1SzoqLbeMDQRmg8Ek5dVY0I9mK2ltlgEAmeVljMfiy43Pn70SMbiJNzPVV9czfXof1XG5PJcvDqYsKihnEwbWKodpNyOkaKZiXu4dDYFMhweMrjPDr9FmxqnZdILC1/f5qRTfGvTzKrsPhnZsrQSeHRP1n5SJHX371Tygr8Isv8HgHPGbQWjmpbsKWgw7SY58T9Qk7Lxoc3fP2Frjhy+ql0HBzSZ8V7TPEj7EIUIUK27GMHi3NIsT9/f6rTUqLalJzQIka8I3Kp2VTzCSBfRXeCs13huNY/RbOLBoozM4n2gwvc13scSQSTMyWuJNweHX9VEp4oghp3b5seYP4q57fY7vK5AuOcG8xadPLisqyvbKQC2dN46HULbKKZTGRb1sT4QSZA3dN1vdlXOxwJMjodeW9KYQbNeR/Ff7j8k5TwpAMd0ePig8N8JYxUSZdmV3fZTbcZCcw+MN2m87ueg99E5V2eJkuaBwBzkfy2+6Om5tP5Ln94i/kNAn8orUJX6P4uqQCD8zgARwaNB1lQcpNhebDqdEb3ybrY/Drs0/E1e8LfAw2kau/ICUJDzkkjYdidi9zh6j/+XRqGf/ULHel/suPEloiBI33kW6r07/u4Nw76LNXMe2eLnNInluXm/IR3jXDK4biIII1Bnhonn4VYkpXZ1T4E1P8AhcS392s0j/Mz/wDIW1xYOd35rJfBbBOp4Wu5wIFSqMs2kNbBI+uq2OKaM7uql6FSplrhB4G9B6BPJjCfK3oPQJ1WIqewEoSgoe0cUKbCf0UN0rJSsi7Z2kKYjedBvKxOPxZcXbzxtb6qRj8TmJJvxuqbEQbH6AaDnbX3zXI5WZvR0cGNJEetUm+pTeGqS6Dp7mTuSMW6LAkceX01Kj4dwBBMCLaa/WVgUb9ZrLypstrhax5SQqDEYZ1N+kmVp9n4psXt53Vdt6m0uBaevkrXSViRfwWuxcr2ggAGIi0zxT21NiU3tHhAgzMef4Kl2ESCYMHT66a81psPiszSHCCB7vvsr8bUl+yudpmLxWGNIlvuOaLB4yHTNt/MWn3zT/aXGZjYREjyMfmq/C0y4gCSszX4Lfj01WzsXkcREtJEHgTdbbYdM5JOrr/osTsrZrhlDxYwR14romDpw0DoulwYy2zFypL4Mb20+HdPFl1XDkUq51BtTqHWXR8rje++bjeuN7b2BXwjsuIpOpncSJY7+F48LvIr02UmtRa9pa9rXtOrXNDgeoNiug4WZI5GjytSTcXXobaPw62fVv3HdnjSc6n9h4T9FUu+EeC3PxA/+Rv/ANFX0Zd/MqOIPKIGbC5NgI3nhxK7tQ+FOAaZcKz+TqsD/sDT91odjdmcJhb0MPTYdM0Zn/zul33UrGK834OR9kfhpXxBbUxINCjrBEVXjgGn5BzK7Ts3Z9OgxtOkwMa0QAOAUoIKxKimUmxNVpLSAYMGDEwYsYNivOW3dmHC1sRRrTWqyP7Vri0AuvmcHN8U2NjA4r0eVwDadRuNxG0sQ57m5GudTAgTkc1jATvkBLMmB0f4SbJqYfBlz6mZtYh7GRZgEtJneXWnd4Vo8V8xWY+Du1jWwPdO+bDvLJ4sfL2fTxDyWpxI8RUPQ8Nss8L8reg9E6SmsL8reg9Ep5gKxaKnsN5hY3tBtQuflaLCdd8b+EKy23trKC2nd3HhKx2Jrakm59b+7rDys6SpGzj4ndsbxFW8cPuQo0iN0+n6pDzoT099T6Hio9evmP2+mq485uTOgo0M13zJUSCd8D1HspdR0gwmq2n038N6aKBjrKhJtoOBsDb7qQyrOuiZwGGc+A2wv/VWFfZL2ARJjeJRKN6Ac2MQ4vnWJHlI/FX2w6wcyNSJ679PJZbBVu7fHs7yOhIH1VjsivlqwLCY/JPjfWSEmvCDtHD5q+Q6Zj1uTZWuzGNZWysExv3e9yd2wwZxUGoBtzPv8U5sSjBqOiYgTGp387JnGslEX9Nlg7aEVQ0GYGY8o1/FXPZnbhrudTe0hzRLT+y5swYJ3gxNt/AScvh3T3r2gTEaiIv5abzpyXN+0Ad3hdRls6hjzEiBI0ImNIsQep6PGkYuQj0gjAXllu0sa3StiWgcKlUD6ylU+0+NabYrEf8AWefUrZ2MlHqOUMy857K7W7Qc9rBjnszGz6tSGCATDrHWPqQtFhPiXtDu/C2jU7oDvKjwGl2Y2hoe0WFjlB4wEd0T1Z2olEuQV/jM6YbhGkcXViJO+AG2v1Vhsz4xUHWr0KlL/ExwqNnpAcp7IjqzqCCodkdr8FiB/ZYhhP7riabh5PAKvGulTaCmB7ZBGkgieq827X2a7CV61CqCXCxc3RwP7R6gyeEr0XisbTp/O9jTEgOeATHKV512ptZ2IrV6tZ4DyPDlZmBuMrCQ4ZIF5gpJlmNtHVPhBsjucM+rurOBb/DTzNk9TP8AKVrMRGYrn/wh7QO7qrRruAZSyOpGNGuLs45NnKZ5rdNxAqeOn4mnRwgg7rKHolbZb4Yw0X3D0VPt7agY0jU9YU2pigykCb208gsJtfGF7yftfysFRyc3SNLZbhx9nZHq1sxkmfx/GFCdWvxv9/foiq1ItbmfwCZFxJ00H19Vx8k7Ogo0DEVIH1n8lWVau4fkP1t6pWMqTr78lGom/M/X7+/RGOKqxiawQJcbDRQqjy90bpgBOY6tMNGmnUqZsDAZ3Sd346eiaMfkiw2O7rrv/PmrzZG2c4yv0vF7zzvZQdsbLi4VA0mmT7toiNxf7CSTRr9r7IGXOwWmxA+x4fqqXD1C19+hKtOz+1g6KTtDa/HUa23JO1cBD8wuDvBmOMjUfceWj5IprsiuL9pknHPHdgPfldruBjTWeI+gCh1dtAU+7ogX3gzrfXefd0xtVuZrC9zWAC8tzkxawvx5nkRoeBr0aV25qjosS3KBYiw3e9E8n4mRFfkuNh0Syi5z/wBriYMHfO4rmu38ZlxTgSMpIuCDP+I5bcjC6iypUdQMjUSRy3W4e+RzeC+HzcTULspY0mZzO+0m/mt/GhUDFnl6ZRmIgiCZJAABueQA1XSuyPY+lXw7jjsN4nEZC8ZagZFz4btkxrey0fZ7shhsIJpUwXxBqPl7z0J0HILQtYtaiZ3IwVb4T4PNNN9anfQOa4cN7ZH1TWL+FNEvDqVao2wDg4NdJHDLljTS66LlQyo6oOzRxTbXwjxDXE4d7KrSTAccjo87KqHwx2h/ym+VVnDqu/kIKOiJ/kZwM/DXaDRPcz0qMJ+gMx0QrbB2pgmOfFalTYC5z21AQAP4XGNAu+Lmvxs2xkw9LCtMOrOzv/8AaZp0lxb1ylQ4pDKdmJofEDU1KEuLWtNTvJqODQQJcRpc2EC5Wew1D/aKji2Q3UuIAIk2ENtKpyFt+zOzSKbWgS95BgXJLrABKCuwsJghTGUTJ1M6xJBjRdW7Lf8AhaWmh/1FYGvgu7c4VJa9pIIgWIMa79x8wt/2YAOFpHkf9RQx4jm3sXFNrQd3n/TRZJ77nSeunvRaLtBUhrY4C/GB6LK4h9rWOn6+tty5nKf1G3CvBiu69uvmk1YjhA9+aNpn1nlx9VFxT9QFz9s0Ih4mSnaGHsXe4/omwyenX7q3ogNEZd2p+3vmrJSpUTRRvbGu7ctP2bygkW3eoVBiGlxNoCfw2IyOzDQbuMdE6loWUbNXtjDktkXAuVj8RSk7o4FaHCbca8eKwmOPLT3qFV7Row62+YPvVGSr7IWGqZX0mQ4RIPXgtHi3d4GOsCQJPGIv74BU1Btgd9vPmrnZniaWnVpBE8d/ofojG7fUJ/kZrYFrwBUfAGvTlwPNWmD2VhqYnNMC4zDQCSYgJ4YJr9ZBN51jopNPYNIQSCepN+t1qeN+JFPdDuy8T3t2AAcDbcIV3Txb2xLGkf4XBV7aW5kA8N0brIm4d41C6OBVEx5tl3T2gDq0j7qQzFA8foqmiOSltCvKCyZXbxTjXhVqVKgCwlAqvz80YrHigKJpXmv4i7b/ANrx9ao0yxpFKn/BTkT5uzO81134j9p3YXCubTk16wLGBoktabPqQNwBtzPJefaoI1BHkR6pZMaPjJWycP3lVoOmp6D9bLuXw62SIdiHDQljJ6DM4W/yjq5ch7PUw0Fx1du5bvuu+bEqNpUKbAZLWiYH7Zu77kpY+jSdIofiJsp2UV6TS59mOa25d+64DfFweUcFP7J2wlEOBaQ0y13hI8R1BuFYYgl5k+Q/RKotsPe9TJBjZlttVHOeATpprA5+SoMU8SeHryVzteoQ53nEclR95JtxgLi8j2R0sfiEuMaiPyj8j7lVlapJ+v3VljGQDebfboqmn4jHPVZ0i5FnsyjJmAQL8venmrssDh1vPAciomHotDRO76Ex7H1UarXfMjy+lj6pvFsh29Fk3ZzALxrx/BIxGx2nQxI+hVc3OdDeI1Nt9z+Km4WgQCM3nfQ2H4pk4v4I9K12zHA2uLjja/DzTjHXh8kHcY3WtNgR+BUzGh7PFmtPlN7J7um1WmPmZfTWT7+oQ4gpEGpgi3QzfoCDFuRuE5XqCmAREb734T1EKVSmBOokHTQTBNuFvJLpYIF0RIn19laMWD5KcmQc2PjDVaC18lp+UakX+i1VF9hNuSh4HBMa2GMa0nVwFz1TmLwVQgZYtp7K2uDUTOppsld3ex9hWFIyLj6qqwmGrGC+RHS/3VrTpOIjQ7zKMfb8EZHGh5lAJRoqSwQECtiMjZDcxAtUqERagCGVB2ztIYahVrOEimwujiQLDzMDzVy6mqjtHsUYrD1KBcWd4AMzQCRDg7Q66IJR5+xXanFVKjnvqkknexhgbgJaYAtASztN1VsVHF197WncZi3P7LZ4z4QVRJpYhjuAexzL83Nzein7E+F+UtOJeIAH9nTcYJGuZ5AMTNgPNVdWy1NIyPZTZbsRiWMAJAOZ+sNa2T4uAMEXXbaNAMEb01gNlsosDKTG02DQNAAn8+qld0U8Y0VzlY29ECnO7PBIARIIGE2y+ajhuBI+5VXVxGVth0+mpQQXCyfcdaGiFXqO3mbegCVs2lcnh6SiQVY/wXL25W6DWPX8lGFXN157vIalBBRLZCJNMWHAyY/h0HO/HiotfFyCL3uZOoF49PoggmAD8QHCDMnnvLh9lL2Sw5pnWx1uCAUSCaKtkPRfYfDAG+qmYHCBBBdXCjBlZc0KQCdBQQWpFAtLaUEFJDHQ5KD0aCkUUjRIIIAhCJBAAIRZUEEADKiyBGggkTkUCtT8RujQVch4n//Z"/>
          <p:cNvSpPr>
            <a:spLocks noChangeAspect="1" noChangeArrowheads="1"/>
          </p:cNvSpPr>
          <p:nvPr/>
        </p:nvSpPr>
        <p:spPr bwMode="auto">
          <a:xfrm>
            <a:off x="155575" y="-1646238"/>
            <a:ext cx="326707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0" name="AutoShape 8" descr="data:image/jpeg;base64,/9j/4AAQSkZJRgABAQAAAQABAAD/2wCEAAkGBxQSEhQUEhQWFRUXGBcXGBYXFBgUFxcUFRgYFxcXGBgYHSggGBolHBcXITEkJSksLi4uFx8zODMsNygtLisBCgoKDg0OGxAQGiwkHCUsLCwsLCwsLCwsLCwsLCwsLCwsLCwsLCwsLCwsLCwsLCwsLCwsLCwsLCwsLCwsNywsLP/AABEIAOYA2wMBIgACEQEDEQH/xAAcAAAABwEBAAAAAAAAAAAAAAAAAQIDBAUGBwj/xABFEAABAwIDBQYEAwUFBgcAAAABAAIRAyEEEjEFQVFhcQYTIoGx8AcykaHB0eFCUnKS8SMzYoKyFBUkU5OiNENjc4PS4v/EABkBAAIDAQAAAAAAAAAAAAAAAAACAQMEBf/EACYRAAICAgMAAQQCAwAAAAAAAAABAhEDMQQSIUEiMlFhExQVQnH/2gAMAwEAAhEDEQA/AOr4P5G9B6J4pnB/I3oPRPKxaHexJCCUgggJCEaCAChFCUggBMIQlIIASAjhGggAoRQlIIAShlSkxjcWykx1So9rGNEuc4wABxQTQ6AhK5R2k+LBkswLBEx31QSTB/Zp7urvosDtLtDicRJq4iq/lnLWgW0aIAOt+arlkSLY4ZM9HPxVMavYOrmj1KU3EMdo5p6EH0Xll7pG467pSaFVzXHIS2OBI9Eiyln9b9nqtrhuI+qU1ecdndsMXRAis58bnuL55SfFYc1s9h/FQm1ZuU8buaZ56t85TxyJlc8MkdcQhVOx+0FHEAZHDN+7Ppx8vorUFOmmU0wyEnKlSgpACoMf/eO97lfKkxjfG5LIeOy2wo8Deg9E8EzhPkb0HonlKEew0ESCkA0EEEABBBBAAQQQQAEEEJQAEERRFyAG8ViG02ue8hrWguc4mAGi5JPJcA7d9sH7Qq5RLKDD4GcT++8fva23DzW0+M3aAtbTwdN0F47ypB/YBhjfMgn/ACBcee+DbTd9lRkl7RqwY/8AZiXE7ve/8VJwWBqVDFNpeTYBrZ33jitZ2J7EPxjg9/hpjU6meHN0eQmTNgezbN2PRwrYpMDbRm1c6OLtT00SJeFssiizh2F7BY9zQRRIBH7Ry+oTeI7A46ld1Ekf4fF6Bd8q4nLuH3Kpdo7YLXtbNy6I96hZsnKxw8TGg5y+DgFXCvYYc0g3HTl1TJ+34fgut9psZRqUhnY0vcco3ON4kmNBO/gsRt3YAEupEESRB1Go462SYuXGe/DQ4Oir2Ptl9J4DSbfLBi4vqeh92XZ+xPbdmIIoVnAVhoZEP0j/ADGd2vmuAvBa69iOFiI/FTKGMdE5yKjLsfvMSck9ZI14LfGVGDLA9UNKUsj8Ou04x+GBef7alDKo4z8r/wDMB9QVrJVydmUDlT4r53dVcKmxfzu6qJDQ2WuEPgb0CfUXCfI3oE/KlCvYtGSkSlKQDCCJAIANBBEgA0JRSoW16xbTdlMEiAeZ3qJOlZMVboYPaCj3vdkmZiY8M8JVnO9YF2DkRF5/P81qNgYwvZld8zbHmNxWfHmbdM0ZcKirRZ1nHKYEmDA4mNFyPsl2vxtbH4ehUcXBzqorNLRAbBcCANMsAA2s68yuuSuVdmq+XbuOdJgUq5v/AIX0j5iGuV0imPqMT252h/tGPxVQ/Kx5pt3+Gl4Gx1LSfNVOxML31drdbjoSXBrRfiSOsFM46qXGTEnxO4FxuVq/hlgC7GtzCIdm/wCm0vB8iW/VZ2bV4kdm2dhG4ai1rdGi/EnjzJn6pqptRpHh8cbh7gHrH2VL2xxb4DQ6ASd3ACx8z9lkMPWrU7MLYncLjoSftoudyeRJvrH4Hx4Oy7M2W2toimA51VtOP/LMS8cOIIm0WXP8Vtp9WoHk5crrDkYPpJ8io+02BxzOOZ3HW54REaeqgVgA5upJHC3OPSTvOm9VYsUZelz+gG2NoB5GuYEEcCWnMfK2qmNxYeG+Vud4+1vLmqUt1BDi4Olt8sg6jpdScO0+FmUk3JvpxiIIjiOS0ywx6JL4EWR2P9pdiTT75habwQDLhIzacNb9OIWNlbgkNMEC/wC0RJI4TdY3GU8r3NGgJjpuV3Hm3aYmWPybH4R7a7naLWaMxAdTI4GC9kdHCB/EvQAcvJezcUaWIpVG2NN7H/yODvwXTtv/ABAxba1Y0quQMrFtOj3IcDSbPzuvrAOk+IQbQdylSMDjbZ2dU2Lb43dVZ4eoXNaSMpIBjhImFVYs+N100hYFthPkb0HopEKNhT4G9B6BPJhWKSpTaWggUgEQQCCRRRIIIAIqt2vUEAKxlZ/bmKAdrdVZpVEtwq5EXE2BKr8FtPuqoJ00PmVGrYslZ/HVZcbrj5eR1aaOnHH2TTOqf7yp5ZzCOt1yt2CqMxDsQ1pLqzMXTqAG+WuD3eusOjyA4JFPHFswbI6eMdNyTPJWf5Fv4Kv6iWmY/F7GqMd8tyQBraZvyEH0Wl7CE4T+2rNMHvIb+1leGgEk6CAdVrMHhS9sv03SJTVXBBz2yPDmEzuAufrH3T5MknC0Soq6YO2b2va2r4gQ35RrlfBkjiOX334yjs4EmGlpkeLSABO8dLLQ7cqmu8tbYcbWG8qn2m/K0MZIb8ovc9TvWCOVv/ppUOqGcrTvLosCdSd53fhqpLcAHkQJIaXSALA3aOcxKZyuDBkYXGJ8NjAIkgRJIB/ZEqywOMY5jmsc0lobpcFpzAa3tF/K6apqPZaFbTfpmsVhc1YAm02gkSLTp0P1V87CAZYa3xAwRqCLwFDr0QagOp/UeXFT8VjxRpaS4vaxoAzE5jDoaNbJpTnOooVKKuyrxFIOkEdDrf2Fj9utiq7mAbe+S2z6DwTmIAMFrXtAq6EkuDLNbNhmE3Nlju0rYrHdIHqVq4ycZ9WyvI7iUjxqfL6rp2LxDXbU2Y/KIrUcC59h4nP1LuJiBJ4BczLVrv8AeDTVweJDhkwzMDTffxTTGZ2Ub4DXacCuiYLps9GFUeNcc7o92VyHA3Fwbg8Qd6psWPGU8tCQLnCDwN6D0CeTGDPgb0HoE/KdCMUEaRKMFBFi0AilBBIpBEdESAEVHQFhtt1+8qGCtpjPlPRYrGANzFY+W3VGvir5KXaFXKImJ+qpnvPQceKlbRqyTN76nUclWPn6rhy9Z0l4OAl5gX/E8Fc7MwQa8F93fYKDs/D3zHRvrr9lMwVTx33qYtKSsjZqs1gAk1rA9N3E2Hqn6ABFoCTUpTIGp08ua60YpmRyozVbDFjnG7puSbfgqfGUwSLgwd0i+o168Vo8a4uGQGCBcFZ7FeE2acomTG+eOp/ouXmxdMj6mzHPtD0J9PwmLFsFpBgjmDqFHr4k+J7iJAa2TqYk34q0oND2nW1r2sOPDUKq2m1oZ4iAZkScpP7x1iJIHJRgbb6sjIlsrxjJdIBJ04ATuT9etnZmGbwOaSDMgb+ka/mkdwwj5gCBOQwLcSdALEzMQFJ2bXZUZDDJElzd0SWjM4bzeBrAPBa5R6+0UJ34ScLTmTGtxed1ryf6LF9q2xWj/CJ63XQMBTAkCBwNuu/RYXtyf+IP8LfRLw3eZjZlWMqsA6nFXvJnuz3YvHeyImORPJLcA5ga2m0PEgvDzLt4BaXEcrRKi4aiaj8o/ce7+Rhf+CNlWGloAMx4pMxwsY+y65z6ts7/APCp9c4BprucfG5tPNr3TYAHGJBhXGLd4zIWZ+DOPzYHI6oHPbUeAzMMwZ4YAbM5QSdBGq0eOPjd73JnoWOy8wfyN6D0CehMYQ+BvQeifToqlsJKCTKU1SKKQAQlAIGQEChKEoAbrNkLEdoGZXEdVt3FYftQQHmTbl6LLy/sNPG+4ytakbuN/fBIw2HkFx3BSsU7wndoFIwbf7AnkffNcFRtnUbHtlYWaMjeSdOSYwmHIdccFP7OPBpluhk/Qqwp4YSr/wCJSUWVOfVtErB07BKeZPhQkNb9Lph2JawFs3jrw/NdCP0r0zP1lZi6X/EADUB0/wBN6i1sPmm4IBJMjTkBlIFpumq2KGeo+8NaZnSTYRyuiOJMNbNzviTYdOYWHkzVmnDEr6YNOo0tLS0ktcLAw6BvAEieJVkdk0q47qu1tRpvI+YOuJbFxrx3clHx0GGubnBEeKOcmReLcYvpqVYbE2vSJALg0ghsTqTEASJJO6J+yqTbpx2O1VplDi+ybqdSlg2OJo4gvyVP2qdNgFWox3k0gXHzK7rbEZQaKdFhY0EE+EOLrRmcZuYO/mpe19o4g1WGg1obSMw9riamZwYQMt2wD9eUqRj8W0szmm4TaILwZE2LenCPqtGdylBFONpS9M4+mWhzr8LnXcJAsLHiue9sP764iWjmt23aPe5pkQ5xEiPC3wxA3SHfT64bttavB3NbvlHDj1yV+h88rgUdGpleDpZw/maR+KN/v1UepchSXsJ09QuqYFtl/wBm5GLwHcB7aneMzGRf+1uGxfLkmQdb7oXdsd/eOt7hZX4ObEY3CtxD6X9q578lQzPdiGjLuizrrX4z53e9yevBE7ZbYQeBvQegTwTOF+RvQeidToqew0ESUpFYpGiagUEIUkuCOYROKBiPjHw0rmu2K5c5xN9bzb7LadpMRDCA6CffBYbaDwG5RqeFrLm86dqjfxYfJXEZy1uvvVP7SxeWKbLaT9krZ1G+Y3Poqfarz3hO6fsuVFeG17Nt2bwWRmYmcwlWVVsHX3wVH2a2w0MDXOiOPJWGN2iwtPymy3Y5QUEZpRk5Ek4ptgHA/Q/0UKvhhWaTo46EWIhZuljXMcSW2PC4I3QVc4bajWU3VDaxI3Xj7J8eVZPGRLG4+ootq1O4Z3cjNbMdbi4HlbduVfs7HfIHatIA53/X7JjaWN73M46ZjvnytrdVdQlrgZ0uOoBv1VEoKTotjJr019OqHgnUm3T2VZ9mhSpV3Fwu4WJE3bv5arIYPaENa0WEtniQD4iPMfdaFhD4cP2SQR00WJxlhdrRotZFRuauJpb8ptfobfh9uSTX2hTDCQQ6Rpu0+1j91h21SahdN4Ec26/Yn7p415EbwPIiP6JnyHdIRcdbZCxjGlz3CAZJ4CwmOQ1+qwPak5q0/wCEa9SPfRbAVCc0/v3+un0WM7Sf3x5T/qK2cFPu2yvP9hVsoZngAyJsdDCnMpCXsLAXAxJLjljgA4A+YKb2XLq9Ob39B+ic2nUirXEn5iBHIxddU56qzu/wx2O7DYJgdUL+8PegZcoYHicouZBs7qSrXGnxu97kOxtXPgcI7jQp/wCgJON+d3vcrHpCQ2y6wnyt6D0Tibw3yN6D0TqZFT2ElBBBoUkBhKlJQJQSKKQ5HKrdqbVbSbeZ6JZSUVbJjFyfhnu1+MDXQIkan8li6mILjMxG/kpHaLGOqvJNuSp6LwD4r8Bu6lcDk5P5JOtHXxR6RNPs1oIGp5zA8lC2/RFoHmmqe0co1v7sOX6qPj9ol4AjT1Pv7JHJdaQ6Tuwtm0xnANxv+ifrju32JIlI2a0T4jH5q2dQa4G4F5nySRi5LwlumLwmCpVogQdbWIJSe1mCdTw5DT4YM+Ekm28NuDzmEVOg6iZY6QrDa2J72gSGzluQZALd8lsEWXR49Ner0y5LT80cw2c+19Bu0kgRPJBwlsxcn7cFENUNqED5XSRcG/1g++SmU3EievpP3EonCnYydkGoHNi/vkrXYW28pyvPzAtjfIB+91BeCYJHhniOn5DyVdiGAOzNuR4jytr6J1COSNMG3H1G9w75kgyDlcP4Xf1KU7ESJGpzDzvH39Fl9mbTAMEw0sDCN9hYj+U/VSsBtA5STEtcYmY4gzzkCVhnxGnaLlmtUS3VLuA3kPb5C6ye0cSRWJHCL8xJH3IV2MYBmB0l2U6HKQCT9j7KzGIq5nOcd5Jjqt3GxuLdlOWSaJewGziGcpP/AGkT9womOrnvap4vd/qK0XYbAGpVzdGg7vEb25ABZnKTJF7AnqRePTyW34MXyehPhfie82XhT+61zP5HvaPsArPG/O7y9As18F6s7NDd7KtQfWHfiVpMa453e9yd6EhsucL8jegTqZwfyN6D0CeTorewJQSQjQAZKbfUA1SzoqLbeMDQRmg8Ek5dVY0I9mK2ltlgEAmeVljMfiy43Pn70SMbiJNzPVV9czfXof1XG5PJcvDqYsKihnEwbWKodpNyOkaKZiXu4dDYFMhweMrjPDr9FmxqnZdILC1/f5qRTfGvTzKrsPhnZsrQSeHRP1n5SJHX371Tygr8Isv8HgHPGbQWjmpbsKWgw7SY58T9Qk7Lxoc3fP2Frjhy+ql0HBzSZ8V7TPEj7EIUIUK27GMHi3NIsT9/f6rTUqLalJzQIka8I3Kp2VTzCSBfRXeCs13huNY/RbOLBoozM4n2gwvc13scSQSTMyWuJNweHX9VEp4oghp3b5seYP4q57fY7vK5AuOcG8xadPLisqyvbKQC2dN46HULbKKZTGRb1sT4QSZA3dN1vdlXOxwJMjodeW9KYQbNeR/Ff7j8k5TwpAMd0ePig8N8JYxUSZdmV3fZTbcZCcw+MN2m87ueg99E5V2eJkuaBwBzkfy2+6Om5tP5Ln94i/kNAn8orUJX6P4uqQCD8zgARwaNB1lQcpNhebDqdEb3ybrY/Drs0/E1e8LfAw2kau/ICUJDzkkjYdidi9zh6j/+XRqGf/ULHel/suPEloiBI33kW6r07/u4Nw76LNXMe2eLnNInluXm/IR3jXDK4biIII1Bnhonn4VYkpXZ1T4E1P8AhcS392s0j/Mz/wDIW1xYOd35rJfBbBOp4Wu5wIFSqMs2kNbBI+uq2OKaM7uql6FSplrhB4G9B6BPJjCfK3oPQJ1WIqewEoSgoe0cUKbCf0UN0rJSsi7Z2kKYjedBvKxOPxZcXbzxtb6qRj8TmJJvxuqbEQbH6AaDnbX3zXI5WZvR0cGNJEetUm+pTeGqS6Dp7mTuSMW6LAkceX01Kj4dwBBMCLaa/WVgUb9ZrLypstrhax5SQqDEYZ1N+kmVp9n4psXt53Vdt6m0uBaevkrXSViRfwWuxcr2ggAGIi0zxT21NiU3tHhAgzMef4Kl2ESCYMHT66a81psPiszSHCCB7vvsr8bUl+yudpmLxWGNIlvuOaLB4yHTNt/MWn3zT/aXGZjYREjyMfmq/C0y4gCSszX4Lfj01WzsXkcREtJEHgTdbbYdM5JOrr/osTsrZrhlDxYwR14romDpw0DoulwYy2zFypL4Mb20+HdPFl1XDkUq51BtTqHWXR8rje++bjeuN7b2BXwjsuIpOpncSJY7+F48LvIr02UmtRa9pa9rXtOrXNDgeoNiug4WZI5GjytSTcXXobaPw62fVv3HdnjSc6n9h4T9FUu+EeC3PxA/+Rv/ANFX0Zd/MqOIPKIGbC5NgI3nhxK7tQ+FOAaZcKz+TqsD/sDT91odjdmcJhb0MPTYdM0Zn/zul33UrGK834OR9kfhpXxBbUxINCjrBEVXjgGn5BzK7Ts3Z9OgxtOkwMa0QAOAUoIKxKimUmxNVpLSAYMGDEwYsYNivOW3dmHC1sRRrTWqyP7Vri0AuvmcHN8U2NjA4r0eVwDadRuNxG0sQ57m5GudTAgTkc1jATvkBLMmB0f4SbJqYfBlz6mZtYh7GRZgEtJneXWnd4Vo8V8xWY+Du1jWwPdO+bDvLJ4sfL2fTxDyWpxI8RUPQ8Nss8L8reg9E6SmsL8reg9Ep5gKxaKnsN5hY3tBtQuflaLCdd8b+EKy23trKC2nd3HhKx2Jrakm59b+7rDys6SpGzj4ndsbxFW8cPuQo0iN0+n6pDzoT099T6Hio9evmP2+mq485uTOgo0M13zJUSCd8D1HspdR0gwmq2n038N6aKBjrKhJtoOBsDb7qQyrOuiZwGGc+A2wv/VWFfZL2ARJjeJRKN6Ac2MQ4vnWJHlI/FX2w6wcyNSJ679PJZbBVu7fHs7yOhIH1VjsivlqwLCY/JPjfWSEmvCDtHD5q+Q6Zj1uTZWuzGNZWysExv3e9yd2wwZxUGoBtzPv8U5sSjBqOiYgTGp387JnGslEX9Nlg7aEVQ0GYGY8o1/FXPZnbhrudTe0hzRLT+y5swYJ3gxNt/AScvh3T3r2gTEaiIv5abzpyXN+0Ad3hdRls6hjzEiBI0ImNIsQep6PGkYuQj0gjAXllu0sa3StiWgcKlUD6ylU+0+NabYrEf8AWefUrZ2MlHqOUMy857K7W7Qc9rBjnszGz6tSGCATDrHWPqQtFhPiXtDu/C2jU7oDvKjwGl2Y2hoe0WFjlB4wEd0T1Z2olEuQV/jM6YbhGkcXViJO+AG2v1Vhsz4xUHWr0KlL/ExwqNnpAcp7IjqzqCCodkdr8FiB/ZYhhP7riabh5PAKvGulTaCmB7ZBGkgieq827X2a7CV61CqCXCxc3RwP7R6gyeEr0XisbTp/O9jTEgOeATHKV512ptZ2IrV6tZ4DyPDlZmBuMrCQ4ZIF5gpJlmNtHVPhBsjucM+rurOBb/DTzNk9TP8AKVrMRGYrn/wh7QO7qrRruAZSyOpGNGuLs45NnKZ5rdNxAqeOn4mnRwgg7rKHolbZb4Yw0X3D0VPt7agY0jU9YU2pigykCb208gsJtfGF7yftfysFRyc3SNLZbhx9nZHq1sxkmfx/GFCdWvxv9/foiq1ItbmfwCZFxJ00H19Vx8k7Ogo0DEVIH1n8lWVau4fkP1t6pWMqTr78lGom/M/X7+/RGOKqxiawQJcbDRQqjy90bpgBOY6tMNGmnUqZsDAZ3Sd346eiaMfkiw2O7rrv/PmrzZG2c4yv0vF7zzvZQdsbLi4VA0mmT7toiNxf7CSTRr9r7IGXOwWmxA+x4fqqXD1C19+hKtOz+1g6KTtDa/HUa23JO1cBD8wuDvBmOMjUfceWj5IprsiuL9pknHPHdgPfldruBjTWeI+gCh1dtAU+7ogX3gzrfXefd0xtVuZrC9zWAC8tzkxawvx5nkRoeBr0aV25qjosS3KBYiw3e9E8n4mRFfkuNh0Syi5z/wBriYMHfO4rmu38ZlxTgSMpIuCDP+I5bcjC6iypUdQMjUSRy3W4e+RzeC+HzcTULspY0mZzO+0m/mt/GhUDFnl6ZRmIgiCZJAABueQA1XSuyPY+lXw7jjsN4nEZC8ZagZFz4btkxrey0fZ7shhsIJpUwXxBqPl7z0J0HILQtYtaiZ3IwVb4T4PNNN9anfQOa4cN7ZH1TWL+FNEvDqVao2wDg4NdJHDLljTS66LlQyo6oOzRxTbXwjxDXE4d7KrSTAccjo87KqHwx2h/ym+VVnDqu/kIKOiJ/kZwM/DXaDRPcz0qMJ+gMx0QrbB2pgmOfFalTYC5z21AQAP4XGNAu+Lmvxs2xkw9LCtMOrOzv/8AaZp0lxb1ylQ4pDKdmJofEDU1KEuLWtNTvJqODQQJcRpc2EC5Wew1D/aKji2Q3UuIAIk2ENtKpyFt+zOzSKbWgS95BgXJLrABKCuwsJghTGUTJ1M6xJBjRdW7Lf8AhaWmh/1FYGvgu7c4VJa9pIIgWIMa79x8wt/2YAOFpHkf9RQx4jm3sXFNrQd3n/TRZJ77nSeunvRaLtBUhrY4C/GB6LK4h9rWOn6+tty5nKf1G3CvBiu69uvmk1YjhA9+aNpn1nlx9VFxT9QFz9s0Ih4mSnaGHsXe4/omwyenX7q3ogNEZd2p+3vmrJSpUTRRvbGu7ctP2bygkW3eoVBiGlxNoCfw2IyOzDQbuMdE6loWUbNXtjDktkXAuVj8RSk7o4FaHCbca8eKwmOPLT3qFV7Row62+YPvVGSr7IWGqZX0mQ4RIPXgtHi3d4GOsCQJPGIv74BU1Btgd9vPmrnZniaWnVpBE8d/ofojG7fUJ/kZrYFrwBUfAGvTlwPNWmD2VhqYnNMC4zDQCSYgJ4YJr9ZBN51jopNPYNIQSCepN+t1qeN+JFPdDuy8T3t2AAcDbcIV3Txb2xLGkf4XBV7aW5kA8N0brIm4d41C6OBVEx5tl3T2gDq0j7qQzFA8foqmiOSltCvKCyZXbxTjXhVqVKgCwlAqvz80YrHigKJpXmv4i7b/ANrx9ao0yxpFKn/BTkT5uzO81134j9p3YXCubTk16wLGBoktabPqQNwBtzPJefaoI1BHkR6pZMaPjJWycP3lVoOmp6D9bLuXw62SIdiHDQljJ6DM4W/yjq5ch7PUw0Fx1du5bvuu+bEqNpUKbAZLWiYH7Zu77kpY+jSdIofiJsp2UV6TS59mOa25d+64DfFweUcFP7J2wlEOBaQ0y13hI8R1BuFYYgl5k+Q/RKotsPe9TJBjZlttVHOeATpprA5+SoMU8SeHryVzteoQ53nEclR95JtxgLi8j2R0sfiEuMaiPyj8j7lVlapJ+v3VljGQDebfboqmn4jHPVZ0i5FnsyjJmAQL8venmrssDh1vPAciomHotDRO76Ex7H1UarXfMjy+lj6pvFsh29Fk3ZzALxrx/BIxGx2nQxI+hVc3OdDeI1Nt9z+Km4WgQCM3nfQ2H4pk4v4I9K12zHA2uLjja/DzTjHXh8kHcY3WtNgR+BUzGh7PFmtPlN7J7um1WmPmZfTWT7+oQ4gpEGpgi3QzfoCDFuRuE5XqCmAREb734T1EKVSmBOokHTQTBNuFvJLpYIF0RIn19laMWD5KcmQc2PjDVaC18lp+UakX+i1VF9hNuSh4HBMa2GMa0nVwFz1TmLwVQgZYtp7K2uDUTOppsld3ex9hWFIyLj6qqwmGrGC+RHS/3VrTpOIjQ7zKMfb8EZHGh5lAJRoqSwQECtiMjZDcxAtUqERagCGVB2ztIYahVrOEimwujiQLDzMDzVy6mqjtHsUYrD1KBcWd4AMzQCRDg7Q66IJR5+xXanFVKjnvqkknexhgbgJaYAtASztN1VsVHF197WncZi3P7LZ4z4QVRJpYhjuAexzL83Nzein7E+F+UtOJeIAH9nTcYJGuZ5AMTNgPNVdWy1NIyPZTZbsRiWMAJAOZ+sNa2T4uAMEXXbaNAMEb01gNlsosDKTG02DQNAAn8+qld0U8Y0VzlY29ECnO7PBIARIIGE2y+ajhuBI+5VXVxGVth0+mpQQXCyfcdaGiFXqO3mbegCVs2lcnh6SiQVY/wXL25W6DWPX8lGFXN157vIalBBRLZCJNMWHAyY/h0HO/HiotfFyCL3uZOoF49PoggmAD8QHCDMnnvLh9lL2Sw5pnWx1uCAUSCaKtkPRfYfDAG+qmYHCBBBdXCjBlZc0KQCdBQQWpFAtLaUEFJDHQ5KD0aCkUUjRIIIAhCJBAAIRZUEEADKiyBGggkTkUCtT8RujQVch4n//Z"/>
          <p:cNvSpPr>
            <a:spLocks noChangeAspect="1" noChangeArrowheads="1"/>
          </p:cNvSpPr>
          <p:nvPr/>
        </p:nvSpPr>
        <p:spPr bwMode="auto">
          <a:xfrm>
            <a:off x="155575" y="-1646238"/>
            <a:ext cx="3267075" cy="3438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2" name="AutoShape 10" descr="data:image/jpeg;base64,/9j/4AAQSkZJRgABAQAAAQABAAD/2wCEAAkGBxQSEhQUEhQWFRUXGBcXGBYXFBgUFxcUFRgYFxcXGBgYHSggGBolHBcXITEkJSksLi4uFx8zODMsNygtLisBCgoKDg0OGxAQGiwkHCUsLCwsLCwsLCwsLCwsLCwsLCwsLCwsLCwsLCwsLCwsLCwsLCwsLCwsLCwsLCwsNywsLP/AABEIAOYA2wMBIgACEQEDEQH/xAAcAAAABwEBAAAAAAAAAAAAAAAAAQIDBAUGBwj/xABFEAABAwIDBQYEAwUFBgcAAAABAAIRAyEEEjEFQVFhcQYTIoGx8AcykaHB0eFCUnKS8SMzYoKyFBUkU5OiNENjc4PS4v/EABkBAAIDAQAAAAAAAAAAAAAAAAACAQMEBf/EACYRAAICAgMAAQQCAwAAAAAAAAABAhEDMQQSIUEiMlFhExQVQnH/2gAMAwEAAhEDEQA/AOr4P5G9B6J4pnB/I3oPRPKxaHexJCCUgggJCEaCAChFCUggBMIQlIIASAjhGggAoRQlIIAShlSkxjcWykx1So9rGNEuc4wABxQTQ6AhK5R2k+LBkswLBEx31QSTB/Zp7urvosDtLtDicRJq4iq/lnLWgW0aIAOt+arlkSLY4ZM9HPxVMavYOrmj1KU3EMdo5p6EH0Xll7pG467pSaFVzXHIS2OBI9Eiyln9b9nqtrhuI+qU1ecdndsMXRAis58bnuL55SfFYc1s9h/FQm1ZuU8buaZ56t85TxyJlc8MkdcQhVOx+0FHEAZHDN+7Ppx8vorUFOmmU0wyEnKlSgpACoMf/eO97lfKkxjfG5LIeOy2wo8Deg9E8EzhPkb0HonlKEew0ESCkA0EEEABBBBAAQQQQAEEEJQAEERRFyAG8ViG02ue8hrWguc4mAGi5JPJcA7d9sH7Qq5RLKDD4GcT++8fva23DzW0+M3aAtbTwdN0F47ypB/YBhjfMgn/ACBcee+DbTd9lRkl7RqwY/8AZiXE7ve/8VJwWBqVDFNpeTYBrZ33jitZ2J7EPxjg9/hpjU6meHN0eQmTNgezbN2PRwrYpMDbRm1c6OLtT00SJeFssiizh2F7BY9zQRRIBH7Ry+oTeI7A46ld1Ekf4fF6Bd8q4nLuH3Kpdo7YLXtbNy6I96hZsnKxw8TGg5y+DgFXCvYYc0g3HTl1TJ+34fgut9psZRqUhnY0vcco3ON4kmNBO/gsRt3YAEupEESRB1Go462SYuXGe/DQ4Oir2Ptl9J4DSbfLBi4vqeh92XZ+xPbdmIIoVnAVhoZEP0j/ADGd2vmuAvBa69iOFiI/FTKGMdE5yKjLsfvMSck9ZI14LfGVGDLA9UNKUsj8Ou04x+GBef7alDKo4z8r/wDMB9QVrJVydmUDlT4r53dVcKmxfzu6qJDQ2WuEPgb0CfUXCfI3oE/KlCvYtGSkSlKQDCCJAIANBBEgA0JRSoW16xbTdlMEiAeZ3qJOlZMVboYPaCj3vdkmZiY8M8JVnO9YF2DkRF5/P81qNgYwvZld8zbHmNxWfHmbdM0ZcKirRZ1nHKYEmDA4mNFyPsl2vxtbH4ehUcXBzqorNLRAbBcCANMsAA2s68yuuSuVdmq+XbuOdJgUq5v/AIX0j5iGuV0imPqMT252h/tGPxVQ/Kx5pt3+Gl4Gx1LSfNVOxML31drdbjoSXBrRfiSOsFM46qXGTEnxO4FxuVq/hlgC7GtzCIdm/wCm0vB8iW/VZ2bV4kdm2dhG4ai1rdGi/EnjzJn6pqptRpHh8cbh7gHrH2VL2xxb4DQ6ASd3ACx8z9lkMPWrU7MLYncLjoSftoudyeRJvrH4Hx4Oy7M2W2toimA51VtOP/LMS8cOIIm0WXP8Vtp9WoHk5crrDkYPpJ8io+02BxzOOZ3HW54REaeqgVgA5upJHC3OPSTvOm9VYsUZelz+gG2NoB5GuYEEcCWnMfK2qmNxYeG+Vud4+1vLmqUt1BDi4Olt8sg6jpdScO0+FmUk3JvpxiIIjiOS0ywx6JL4EWR2P9pdiTT75habwQDLhIzacNb9OIWNlbgkNMEC/wC0RJI4TdY3GU8r3NGgJjpuV3Hm3aYmWPybH4R7a7naLWaMxAdTI4GC9kdHCB/EvQAcvJezcUaWIpVG2NN7H/yODvwXTtv/ABAxba1Y0quQMrFtOj3IcDSbPzuvrAOk+IQbQdylSMDjbZ2dU2Lb43dVZ4eoXNaSMpIBjhImFVYs+N100hYFthPkb0HopEKNhT4G9B6BPJhWKSpTaWggUgEQQCCRRRIIIAIqt2vUEAKxlZ/bmKAdrdVZpVEtwq5EXE2BKr8FtPuqoJ00PmVGrYslZ/HVZcbrj5eR1aaOnHH2TTOqf7yp5ZzCOt1yt2CqMxDsQ1pLqzMXTqAG+WuD3eusOjyA4JFPHFswbI6eMdNyTPJWf5Fv4Kv6iWmY/F7GqMd8tyQBraZvyEH0Wl7CE4T+2rNMHvIb+1leGgEk6CAdVrMHhS9sv03SJTVXBBz2yPDmEzuAufrH3T5MknC0Soq6YO2b2va2r4gQ35RrlfBkjiOX334yjs4EmGlpkeLSABO8dLLQ7cqmu8tbYcbWG8qn2m/K0MZIb8ovc9TvWCOVv/ppUOqGcrTvLosCdSd53fhqpLcAHkQJIaXSALA3aOcxKZyuDBkYXGJ8NjAIkgRJIB/ZEqywOMY5jmsc0lobpcFpzAa3tF/K6apqPZaFbTfpmsVhc1YAm02gkSLTp0P1V87CAZYa3xAwRqCLwFDr0QagOp/UeXFT8VjxRpaS4vaxoAzE5jDoaNbJpTnOooVKKuyrxFIOkEdDrf2Fj9utiq7mAbe+S2z6DwTmIAMFrXtAq6EkuDLNbNhmE3Nlju0rYrHdIHqVq4ycZ9WyvI7iUjxqfL6rp2LxDXbU2Y/KIrUcC59h4nP1LuJiBJ4BczLVrv8AeDTVweJDhkwzMDTffxTTGZ2Ub4DXacCuiYLps9GFUeNcc7o92VyHA3Fwbg8Qd6psWPGU8tCQLnCDwN6D0CeTGDPgb0HoE/KdCMUEaRKMFBFi0AilBBIpBEdESAEVHQFhtt1+8qGCtpjPlPRYrGANzFY+W3VGvir5KXaFXKImJ+qpnvPQceKlbRqyTN76nUclWPn6rhy9Z0l4OAl5gX/E8Fc7MwQa8F93fYKDs/D3zHRvrr9lMwVTx33qYtKSsjZqs1gAk1rA9N3E2Hqn6ABFoCTUpTIGp08ua60YpmRyozVbDFjnG7puSbfgqfGUwSLgwd0i+o168Vo8a4uGQGCBcFZ7FeE2acomTG+eOp/ouXmxdMj6mzHPtD0J9PwmLFsFpBgjmDqFHr4k+J7iJAa2TqYk34q0oND2nW1r2sOPDUKq2m1oZ4iAZkScpP7x1iJIHJRgbb6sjIlsrxjJdIBJ04ATuT9etnZmGbwOaSDMgb+ka/mkdwwj5gCBOQwLcSdALEzMQFJ2bXZUZDDJElzd0SWjM4bzeBrAPBa5R6+0UJ34ScLTmTGtxed1ryf6LF9q2xWj/CJ63XQMBTAkCBwNuu/RYXtyf+IP8LfRLw3eZjZlWMqsA6nFXvJnuz3YvHeyImORPJLcA5ga2m0PEgvDzLt4BaXEcrRKi4aiaj8o/ce7+Rhf+CNlWGloAMx4pMxwsY+y65z6ts7/APCp9c4BprucfG5tPNr3TYAHGJBhXGLd4zIWZ+DOPzYHI6oHPbUeAzMMwZ4YAbM5QSdBGq0eOPjd73JnoWOy8wfyN6D0CehMYQ+BvQeifToqlsJKCTKU1SKKQAQlAIGQEChKEoAbrNkLEdoGZXEdVt3FYftQQHmTbl6LLy/sNPG+4ytakbuN/fBIw2HkFx3BSsU7wndoFIwbf7AnkffNcFRtnUbHtlYWaMjeSdOSYwmHIdccFP7OPBpluhk/Qqwp4YSr/wCJSUWVOfVtErB07BKeZPhQkNb9Lph2JawFs3jrw/NdCP0r0zP1lZi6X/EADUB0/wBN6i1sPmm4IBJMjTkBlIFpumq2KGeo+8NaZnSTYRyuiOJMNbNzviTYdOYWHkzVmnDEr6YNOo0tLS0ktcLAw6BvAEieJVkdk0q47qu1tRpvI+YOuJbFxrx3clHx0GGubnBEeKOcmReLcYvpqVYbE2vSJALg0ghsTqTEASJJO6J+yqTbpx2O1VplDi+ybqdSlg2OJo4gvyVP2qdNgFWox3k0gXHzK7rbEZQaKdFhY0EE+EOLrRmcZuYO/mpe19o4g1WGg1obSMw9riamZwYQMt2wD9eUqRj8W0szmm4TaILwZE2LenCPqtGdylBFONpS9M4+mWhzr8LnXcJAsLHiue9sP764iWjmt23aPe5pkQ5xEiPC3wxA3SHfT64bttavB3NbvlHDj1yV+h88rgUdGpleDpZw/maR+KN/v1UepchSXsJ09QuqYFtl/wBm5GLwHcB7aneMzGRf+1uGxfLkmQdb7oXdsd/eOt7hZX4ObEY3CtxD6X9q578lQzPdiGjLuizrrX4z53e9yevBE7ZbYQeBvQegTwTOF+RvQeidToqew0ESUpFYpGiagUEIUkuCOYROKBiPjHw0rmu2K5c5xN9bzb7LadpMRDCA6CffBYbaDwG5RqeFrLm86dqjfxYfJXEZy1uvvVP7SxeWKbLaT9krZ1G+Y3Poqfarz3hO6fsuVFeG17Nt2bwWRmYmcwlWVVsHX3wVH2a2w0MDXOiOPJWGN2iwtPymy3Y5QUEZpRk5Ek4ptgHA/Q/0UKvhhWaTo46EWIhZuljXMcSW2PC4I3QVc4bajWU3VDaxI3Xj7J8eVZPGRLG4+ootq1O4Z3cjNbMdbi4HlbduVfs7HfIHatIA53/X7JjaWN73M46ZjvnytrdVdQlrgZ0uOoBv1VEoKTotjJr019OqHgnUm3T2VZ9mhSpV3Fwu4WJE3bv5arIYPaENa0WEtniQD4iPMfdaFhD4cP2SQR00WJxlhdrRotZFRuauJpb8ptfobfh9uSTX2hTDCQQ6Rpu0+1j91h21SahdN4Ec26/Yn7p415EbwPIiP6JnyHdIRcdbZCxjGlz3CAZJ4CwmOQ1+qwPak5q0/wCEa9SPfRbAVCc0/v3+un0WM7Sf3x5T/qK2cFPu2yvP9hVsoZngAyJsdDCnMpCXsLAXAxJLjljgA4A+YKb2XLq9Ob39B+ic2nUirXEn5iBHIxddU56qzu/wx2O7DYJgdUL+8PegZcoYHicouZBs7qSrXGnxu97kOxtXPgcI7jQp/wCgJON+d3vcrHpCQ2y6wnyt6D0Tibw3yN6D0TqZFT2ElBBBoUkBhKlJQJQSKKQ5HKrdqbVbSbeZ6JZSUVbJjFyfhnu1+MDXQIkan8li6mILjMxG/kpHaLGOqvJNuSp6LwD4r8Bu6lcDk5P5JOtHXxR6RNPs1oIGp5zA8lC2/RFoHmmqe0co1v7sOX6qPj9ol4AjT1Pv7JHJdaQ6Tuwtm0xnANxv+ifrju32JIlI2a0T4jH5q2dQa4G4F5nySRi5LwlumLwmCpVogQdbWIJSe1mCdTw5DT4YM+Ekm28NuDzmEVOg6iZY6QrDa2J72gSGzluQZALd8lsEWXR49Ner0y5LT80cw2c+19Bu0kgRPJBwlsxcn7cFENUNqED5XSRcG/1g++SmU3EievpP3EonCnYydkGoHNi/vkrXYW28pyvPzAtjfIB+91BeCYJHhniOn5DyVdiGAOzNuR4jytr6J1COSNMG3H1G9w75kgyDlcP4Xf1KU7ESJGpzDzvH39Fl9mbTAMEw0sDCN9hYj+U/VSsBtA5STEtcYmY4gzzkCVhnxGnaLlmtUS3VLuA3kPb5C6ye0cSRWJHCL8xJH3IV2MYBmB0l2U6HKQCT9j7KzGIq5nOcd5Jjqt3GxuLdlOWSaJewGziGcpP/AGkT9womOrnvap4vd/qK0XYbAGpVzdGg7vEb25ABZnKTJF7AnqRePTyW34MXyehPhfie82XhT+61zP5HvaPsArPG/O7y9As18F6s7NDd7KtQfWHfiVpMa453e9yd6EhsucL8jegTqZwfyN6D0CeTorewJQSQjQAZKbfUA1SzoqLbeMDQRmg8Ek5dVY0I9mK2ltlgEAmeVljMfiy43Pn70SMbiJNzPVV9czfXof1XG5PJcvDqYsKihnEwbWKodpNyOkaKZiXu4dDYFMhweMrjPDr9FmxqnZdILC1/f5qRTfGvTzKrsPhnZsrQSeHRP1n5SJHX371Tygr8Isv8HgHPGbQWjmpbsKWgw7SY58T9Qk7Lxoc3fP2Frjhy+ql0HBzSZ8V7TPEj7EIUIUK27GMHi3NIsT9/f6rTUqLalJzQIka8I3Kp2VTzCSBfRXeCs13huNY/RbOLBoozM4n2gwvc13scSQSTMyWuJNweHX9VEp4oghp3b5seYP4q57fY7vK5AuOcG8xadPLisqyvbKQC2dN46HULbKKZTGRb1sT4QSZA3dN1vdlXOxwJMjodeW9KYQbNeR/Ff7j8k5TwpAMd0ePig8N8JYxUSZdmV3fZTbcZCcw+MN2m87ueg99E5V2eJkuaBwBzkfy2+6Om5tP5Ln94i/kNAn8orUJX6P4uqQCD8zgARwaNB1lQcpNhebDqdEb3ybrY/Drs0/E1e8LfAw2kau/ICUJDzkkjYdidi9zh6j/+XRqGf/ULHel/suPEloiBI33kW6r07/u4Nw76LNXMe2eLnNInluXm/IR3jXDK4biIII1Bnhonn4VYkpXZ1T4E1P8AhcS392s0j/Mz/wDIW1xYOd35rJfBbBOp4Wu5wIFSqMs2kNbBI+uq2OKaM7uql6FSplrhB4G9B6BPJjCfK3oPQJ1WIqewEoSgoe0cUKbCf0UN0rJSsi7Z2kKYjedBvKxOPxZcXbzxtb6qRj8TmJJvxuqbEQbH6AaDnbX3zXI5WZvR0cGNJEetUm+pTeGqS6Dp7mTuSMW6LAkceX01Kj4dwBBMCLaa/WVgUb9ZrLypstrhax5SQqDEYZ1N+kmVp9n4psXt53Vdt6m0uBaevkrXSViRfwWuxcr2ggAGIi0zxT21NiU3tHhAgzMef4Kl2ESCYMHT66a81psPiszSHCCB7vvsr8bUl+yudpmLxWGNIlvuOaLB4yHTNt/MWn3zT/aXGZjYREjyMfmq/C0y4gCSszX4Lfj01WzsXkcREtJEHgTdbbYdM5JOrr/osTsrZrhlDxYwR14romDpw0DoulwYy2zFypL4Mb20+HdPFl1XDkUq51BtTqHWXR8rje++bjeuN7b2BXwjsuIpOpncSJY7+F48LvIr02UmtRa9pa9rXtOrXNDgeoNiug4WZI5GjytSTcXXobaPw62fVv3HdnjSc6n9h4T9FUu+EeC3PxA/+Rv/ANFX0Zd/MqOIPKIGbC5NgI3nhxK7tQ+FOAaZcKz+TqsD/sDT91odjdmcJhb0MPTYdM0Zn/zul33UrGK834OR9kfhpXxBbUxINCjrBEVXjgGn5BzK7Ts3Z9OgxtOkwMa0QAOAUoIKxKimUmxNVpLSAYMGDEwYsYNivOW3dmHC1sRRrTWqyP7Vri0AuvmcHN8U2NjA4r0eVwDadRuNxG0sQ57m5GudTAgTkc1jATvkBLMmB0f4SbJqYfBlz6mZtYh7GRZgEtJneXWnd4Vo8V8xWY+Du1jWwPdO+bDvLJ4sfL2fTxDyWpxI8RUPQ8Nss8L8reg9E6SmsL8reg9Ep5gKxaKnsN5hY3tBtQuflaLCdd8b+EKy23trKC2nd3HhKx2Jrakm59b+7rDys6SpGzj4ndsbxFW8cPuQo0iN0+n6pDzoT099T6Hio9evmP2+mq485uTOgo0M13zJUSCd8D1HspdR0gwmq2n038N6aKBjrKhJtoOBsDb7qQyrOuiZwGGc+A2wv/VWFfZL2ARJjeJRKN6Ac2MQ4vnWJHlI/FX2w6wcyNSJ679PJZbBVu7fHs7yOhIH1VjsivlqwLCY/JPjfWSEmvCDtHD5q+Q6Zj1uTZWuzGNZWysExv3e9yd2wwZxUGoBtzPv8U5sSjBqOiYgTGp387JnGslEX9Nlg7aEVQ0GYGY8o1/FXPZnbhrudTe0hzRLT+y5swYJ3gxNt/AScvh3T3r2gTEaiIv5abzpyXN+0Ad3hdRls6hjzEiBI0ImNIsQep6PGkYuQj0gjAXllu0sa3StiWgcKlUD6ylU+0+NabYrEf8AWefUrZ2MlHqOUMy857K7W7Qc9rBjnszGz6tSGCATDrHWPqQtFhPiXtDu/C2jU7oDvKjwGl2Y2hoe0WFjlB4wEd0T1Z2olEuQV/jM6YbhGkcXViJO+AG2v1Vhsz4xUHWr0KlL/ExwqNnpAcp7IjqzqCCodkdr8FiB/ZYhhP7riabh5PAKvGulTaCmB7ZBGkgieq827X2a7CV61CqCXCxc3RwP7R6gyeEr0XisbTp/O9jTEgOeATHKV512ptZ2IrV6tZ4DyPDlZmBuMrCQ4ZIF5gpJlmNtHVPhBsjucM+rurOBb/DTzNk9TP8AKVrMRGYrn/wh7QO7qrRruAZSyOpGNGuLs45NnKZ5rdNxAqeOn4mnRwgg7rKHolbZb4Yw0X3D0VPt7agY0jU9YU2pigykCb208gsJtfGF7yftfysFRyc3SNLZbhx9nZHq1sxkmfx/GFCdWvxv9/foiq1ItbmfwCZFxJ00H19Vx8k7Ogo0DEVIH1n8lWVau4fkP1t6pWMqTr78lGom/M/X7+/RGOKqxiawQJcbDRQqjy90bpgBOY6tMNGmnUqZsDAZ3Sd346eiaMfkiw2O7rrv/PmrzZG2c4yv0vF7zzvZQdsbLi4VA0mmT7toiNxf7CSTRr9r7IGXOwWmxA+x4fqqXD1C19+hKtOz+1g6KTtDa/HUa23JO1cBD8wuDvBmOMjUfceWj5IprsiuL9pknHPHdgPfldruBjTWeI+gCh1dtAU+7ogX3gzrfXefd0xtVuZrC9zWAC8tzkxawvx5nkRoeBr0aV25qjosS3KBYiw3e9E8n4mRFfkuNh0Syi5z/wBriYMHfO4rmu38ZlxTgSMpIuCDP+I5bcjC6iypUdQMjUSRy3W4e+RzeC+HzcTULspY0mZzO+0m/mt/GhUDFnl6ZRmIgiCZJAABueQA1XSuyPY+lXw7jjsN4nEZC8ZagZFz4btkxrey0fZ7shhsIJpUwXxBqPl7z0J0HILQtYtaiZ3IwVb4T4PNNN9anfQOa4cN7ZH1TWL+FNEvDqVao2wDg4NdJHDLljTS66LlQyo6oOzRxTbXwjxDXE4d7KrSTAccjo87KqHwx2h/ym+VVnDqu/kIKOiJ/kZwM/DXaDRPcz0qMJ+gMx0QrbB2pgmOfFalTYC5z21AQAP4XGNAu+Lmvxs2xkw9LCtMOrOzv/8AaZp0lxb1ylQ4pDKdmJofEDU1KEuLWtNTvJqODQQJcRpc2EC5Wew1D/aKji2Q3UuIAIk2ENtKpyFt+zOzSKbWgS95BgXJLrABKCuwsJghTGUTJ1M6xJBjRdW7Lf8AhaWmh/1FYGvgu7c4VJa9pIIgWIMa79x8wt/2YAOFpHkf9RQx4jm3sXFNrQd3n/TRZJ77nSeunvRaLtBUhrY4C/GB6LK4h9rWOn6+tty5nKf1G3CvBiu69uvmk1YjhA9+aNpn1nlx9VFxT9QFz9s0Ih4mSnaGHsXe4/omwyenX7q3ogNEZd2p+3vmrJSpUTRRvbGu7ctP2bygkW3eoVBiGlxNoCfw2IyOzDQbuMdE6loWUbNXtjDktkXAuVj8RSk7o4FaHCbca8eKwmOPLT3qFV7Row62+YPvVGSr7IWGqZX0mQ4RIPXgtHi3d4GOsCQJPGIv74BU1Btgd9vPmrnZniaWnVpBE8d/ofojG7fUJ/kZrYFrwBUfAGvTlwPNWmD2VhqYnNMC4zDQCSYgJ4YJr9ZBN51jopNPYNIQSCepN+t1qeN+JFPdDuy8T3t2AAcDbcIV3Txb2xLGkf4XBV7aW5kA8N0brIm4d41C6OBVEx5tl3T2gDq0j7qQzFA8foqmiOSltCvKCyZXbxTjXhVqVKgCwlAqvz80YrHigKJpXmv4i7b/ANrx9ao0yxpFKn/BTkT5uzO81134j9p3YXCubTk16wLGBoktabPqQNwBtzPJefaoI1BHkR6pZMaPjJWycP3lVoOmp6D9bLuXw62SIdiHDQljJ6DM4W/yjq5ch7PUw0Fx1du5bvuu+bEqNpUKbAZLWiYH7Zu77kpY+jSdIofiJsp2UV6TS59mOa25d+64DfFweUcFP7J2wlEOBaQ0y13hI8R1BuFYYgl5k+Q/RKotsPe9TJBjZlttVHOeATpprA5+SoMU8SeHryVzteoQ53nEclR95JtxgLi8j2R0sfiEuMaiPyj8j7lVlapJ+v3VljGQDebfboqmn4jHPVZ0i5FnsyjJmAQL8venmrssDh1vPAciomHotDRO76Ex7H1UarXfMjy+lj6pvFsh29Fk3ZzALxrx/BIxGx2nQxI+hVc3OdDeI1Nt9z+Km4WgQCM3nfQ2H4pk4v4I9K12zHA2uLjja/DzTjHXh8kHcY3WtNgR+BUzGh7PFmtPlN7J7um1WmPmZfTWT7+oQ4gpEGpgi3QzfoCDFuRuE5XqCmAREb734T1EKVSmBOokHTQTBNuFvJLpYIF0RIn19laMWD5KcmQc2PjDVaC18lp+UakX+i1VF9hNuSh4HBMa2GMa0nVwFz1TmLwVQgZYtp7K2uDUTOppsld3ex9hWFIyLj6qqwmGrGC+RHS/3VrTpOIjQ7zKMfb8EZHGh5lAJRoqSwQECtiMjZDcxAtUqERagCGVB2ztIYahVrOEimwujiQLDzMDzVy6mqjtHsUYrD1KBcWd4AMzQCRDg7Q66IJR5+xXanFVKjnvqkknexhgbgJaYAtASztN1VsVHF197WncZi3P7LZ4z4QVRJpYhjuAexzL83Nzein7E+F+UtOJeIAH9nTcYJGuZ5AMTNgPNVdWy1NIyPZTZbsRiWMAJAOZ+sNa2T4uAMEXXbaNAMEb01gNlsosDKTG02DQNAAn8+qld0U8Y0VzlY29ECnO7PBIARIIGE2y+ajhuBI+5VXVxGVth0+mpQQXCyfcdaGiFXqO3mbegCVs2lcnh6SiQVY/wXL25W6DWPX8lGFXN157vIalBBRLZCJNMWHAyY/h0HO/HiotfFyCL3uZOoF49PoggmAD8QHCDMnnvLh9lL2Sw5pnWx1uCAUSCaKtkPRfYfDAG+qmYHCBBBdXCjBlZc0KQCdBQQWpFAtLaUEFJDHQ5KD0aCkUUjRIIIAhCJBAAIRZUEEADKiyBGggkTkUCtT8RujQVch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6204" name="AutoShape 12" descr="data:image/jpeg;base64,/9j/4AAQSkZJRgABAQAAAQABAAD/2wCEAAkGBxQSEhQUEhQWFRUXGBcXGBYXFBgUFxcUFRgYFxcXGBgYHSggGBolHBcXITEkJSksLi4uFx8zODMsNygtLisBCgoKDg0OGxAQGiwkHCUsLCwsLCwsLCwsLCwsLCwsLCwsLCwsLCwsLCwsLCwsLCwsLCwsLCwsLCwsLCwsNywsLP/AABEIAOYA2wMBIgACEQEDEQH/xAAcAAAABwEBAAAAAAAAAAAAAAAAAQIDBAUGBwj/xABFEAABAwIDBQYEAwUFBgcAAAABAAIRAyEEEjEFQVFhcQYTIoGx8AcykaHB0eFCUnKS8SMzYoKyFBUkU5OiNENjc4PS4v/EABkBAAIDAQAAAAAAAAAAAAAAAAACAQMEBf/EACYRAAICAgMAAQQCAwAAAAAAAAABAhEDMQQSIUEiMlFhExQVQnH/2gAMAwEAAhEDEQA/AOr4P5G9B6J4pnB/I3oPRPKxaHexJCCUgggJCEaCAChFCUggBMIQlIIASAjhGggAoRQlIIAShlSkxjcWykx1So9rGNEuc4wABxQTQ6AhK5R2k+LBkswLBEx31QSTB/Zp7urvosDtLtDicRJq4iq/lnLWgW0aIAOt+arlkSLY4ZM9HPxVMavYOrmj1KU3EMdo5p6EH0Xll7pG467pSaFVzXHIS2OBI9Eiyln9b9nqtrhuI+qU1ecdndsMXRAis58bnuL55SfFYc1s9h/FQm1ZuU8buaZ56t85TxyJlc8MkdcQhVOx+0FHEAZHDN+7Ppx8vorUFOmmU0wyEnKlSgpACoMf/eO97lfKkxjfG5LIeOy2wo8Deg9E8EzhPkb0HonlKEew0ESCkA0EEEABBBBAAQQQQAEEEJQAEERRFyAG8ViG02ue8hrWguc4mAGi5JPJcA7d9sH7Qq5RLKDD4GcT++8fva23DzW0+M3aAtbTwdN0F47ypB/YBhjfMgn/ACBcee+DbTd9lRkl7RqwY/8AZiXE7ve/8VJwWBqVDFNpeTYBrZ33jitZ2J7EPxjg9/hpjU6meHN0eQmTNgezbN2PRwrYpMDbRm1c6OLtT00SJeFssiizh2F7BY9zQRRIBH7Ry+oTeI7A46ld1Ekf4fF6Bd8q4nLuH3Kpdo7YLXtbNy6I96hZsnKxw8TGg5y+DgFXCvYYc0g3HTl1TJ+34fgut9psZRqUhnY0vcco3ON4kmNBO/gsRt3YAEupEESRB1Go462SYuXGe/DQ4Oir2Ptl9J4DSbfLBi4vqeh92XZ+xPbdmIIoVnAVhoZEP0j/ADGd2vmuAvBa69iOFiI/FTKGMdE5yKjLsfvMSck9ZI14LfGVGDLA9UNKUsj8Ou04x+GBef7alDKo4z8r/wDMB9QVrJVydmUDlT4r53dVcKmxfzu6qJDQ2WuEPgb0CfUXCfI3oE/KlCvYtGSkSlKQDCCJAIANBBEgA0JRSoW16xbTdlMEiAeZ3qJOlZMVboYPaCj3vdkmZiY8M8JVnO9YF2DkRF5/P81qNgYwvZld8zbHmNxWfHmbdM0ZcKirRZ1nHKYEmDA4mNFyPsl2vxtbH4ehUcXBzqorNLRAbBcCANMsAA2s68yuuSuVdmq+XbuOdJgUq5v/AIX0j5iGuV0imPqMT252h/tGPxVQ/Kx5pt3+Gl4Gx1LSfNVOxML31drdbjoSXBrRfiSOsFM46qXGTEnxO4FxuVq/hlgC7GtzCIdm/wCm0vB8iW/VZ2bV4kdm2dhG4ai1rdGi/EnjzJn6pqptRpHh8cbh7gHrH2VL2xxb4DQ6ASd3ACx8z9lkMPWrU7MLYncLjoSftoudyeRJvrH4Hx4Oy7M2W2toimA51VtOP/LMS8cOIIm0WXP8Vtp9WoHk5crrDkYPpJ8io+02BxzOOZ3HW54REaeqgVgA5upJHC3OPSTvOm9VYsUZelz+gG2NoB5GuYEEcCWnMfK2qmNxYeG+Vud4+1vLmqUt1BDi4Olt8sg6jpdScO0+FmUk3JvpxiIIjiOS0ywx6JL4EWR2P9pdiTT75habwQDLhIzacNb9OIWNlbgkNMEC/wC0RJI4TdY3GU8r3NGgJjpuV3Hm3aYmWPybH4R7a7naLWaMxAdTI4GC9kdHCB/EvQAcvJezcUaWIpVG2NN7H/yODvwXTtv/ABAxba1Y0quQMrFtOj3IcDSbPzuvrAOk+IQbQdylSMDjbZ2dU2Lb43dVZ4eoXNaSMpIBjhImFVYs+N100hYFthPkb0HopEKNhT4G9B6BPJhWKSpTaWggUgEQQCCRRRIIIAIqt2vUEAKxlZ/bmKAdrdVZpVEtwq5EXE2BKr8FtPuqoJ00PmVGrYslZ/HVZcbrj5eR1aaOnHH2TTOqf7yp5ZzCOt1yt2CqMxDsQ1pLqzMXTqAG+WuD3eusOjyA4JFPHFswbI6eMdNyTPJWf5Fv4Kv6iWmY/F7GqMd8tyQBraZvyEH0Wl7CE4T+2rNMHvIb+1leGgEk6CAdVrMHhS9sv03SJTVXBBz2yPDmEzuAufrH3T5MknC0Soq6YO2b2va2r4gQ35RrlfBkjiOX334yjs4EmGlpkeLSABO8dLLQ7cqmu8tbYcbWG8qn2m/K0MZIb8ovc9TvWCOVv/ppUOqGcrTvLosCdSd53fhqpLcAHkQJIaXSALA3aOcxKZyuDBkYXGJ8NjAIkgRJIB/ZEqywOMY5jmsc0lobpcFpzAa3tF/K6apqPZaFbTfpmsVhc1YAm02gkSLTp0P1V87CAZYa3xAwRqCLwFDr0QagOp/UeXFT8VjxRpaS4vaxoAzE5jDoaNbJpTnOooVKKuyrxFIOkEdDrf2Fj9utiq7mAbe+S2z6DwTmIAMFrXtAq6EkuDLNbNhmE3Nlju0rYrHdIHqVq4ycZ9WyvI7iUjxqfL6rp2LxDXbU2Y/KIrUcC59h4nP1LuJiBJ4BczLVrv8AeDTVweJDhkwzMDTffxTTGZ2Ub4DXacCuiYLps9GFUeNcc7o92VyHA3Fwbg8Qd6psWPGU8tCQLnCDwN6D0CeTGDPgb0HoE/KdCMUEaRKMFBFi0AilBBIpBEdESAEVHQFhtt1+8qGCtpjPlPRYrGANzFY+W3VGvir5KXaFXKImJ+qpnvPQceKlbRqyTN76nUclWPn6rhy9Z0l4OAl5gX/E8Fc7MwQa8F93fYKDs/D3zHRvrr9lMwVTx33qYtKSsjZqs1gAk1rA9N3E2Hqn6ABFoCTUpTIGp08ua60YpmRyozVbDFjnG7puSbfgqfGUwSLgwd0i+o168Vo8a4uGQGCBcFZ7FeE2acomTG+eOp/ouXmxdMj6mzHPtD0J9PwmLFsFpBgjmDqFHr4k+J7iJAa2TqYk34q0oND2nW1r2sOPDUKq2m1oZ4iAZkScpP7x1iJIHJRgbb6sjIlsrxjJdIBJ04ATuT9etnZmGbwOaSDMgb+ka/mkdwwj5gCBOQwLcSdALEzMQFJ2bXZUZDDJElzd0SWjM4bzeBrAPBa5R6+0UJ34ScLTmTGtxed1ryf6LF9q2xWj/CJ63XQMBTAkCBwNuu/RYXtyf+IP8LfRLw3eZjZlWMqsA6nFXvJnuz3YvHeyImORPJLcA5ga2m0PEgvDzLt4BaXEcrRKi4aiaj8o/ce7+Rhf+CNlWGloAMx4pMxwsY+y65z6ts7/APCp9c4BprucfG5tPNr3TYAHGJBhXGLd4zIWZ+DOPzYHI6oHPbUeAzMMwZ4YAbM5QSdBGq0eOPjd73JnoWOy8wfyN6D0CehMYQ+BvQeifToqlsJKCTKU1SKKQAQlAIGQEChKEoAbrNkLEdoGZXEdVt3FYftQQHmTbl6LLy/sNPG+4ytakbuN/fBIw2HkFx3BSsU7wndoFIwbf7AnkffNcFRtnUbHtlYWaMjeSdOSYwmHIdccFP7OPBpluhk/Qqwp4YSr/wCJSUWVOfVtErB07BKeZPhQkNb9Lph2JawFs3jrw/NdCP0r0zP1lZi6X/EADUB0/wBN6i1sPmm4IBJMjTkBlIFpumq2KGeo+8NaZnSTYRyuiOJMNbNzviTYdOYWHkzVmnDEr6YNOo0tLS0ktcLAw6BvAEieJVkdk0q47qu1tRpvI+YOuJbFxrx3clHx0GGubnBEeKOcmReLcYvpqVYbE2vSJALg0ghsTqTEASJJO6J+yqTbpx2O1VplDi+ybqdSlg2OJo4gvyVP2qdNgFWox3k0gXHzK7rbEZQaKdFhY0EE+EOLrRmcZuYO/mpe19o4g1WGg1obSMw9riamZwYQMt2wD9eUqRj8W0szmm4TaILwZE2LenCPqtGdylBFONpS9M4+mWhzr8LnXcJAsLHiue9sP764iWjmt23aPe5pkQ5xEiPC3wxA3SHfT64bttavB3NbvlHDj1yV+h88rgUdGpleDpZw/maR+KN/v1UepchSXsJ09QuqYFtl/wBm5GLwHcB7aneMzGRf+1uGxfLkmQdb7oXdsd/eOt7hZX4ObEY3CtxD6X9q578lQzPdiGjLuizrrX4z53e9yevBE7ZbYQeBvQegTwTOF+RvQeidToqew0ESUpFYpGiagUEIUkuCOYROKBiPjHw0rmu2K5c5xN9bzb7LadpMRDCA6CffBYbaDwG5RqeFrLm86dqjfxYfJXEZy1uvvVP7SxeWKbLaT9krZ1G+Y3Poqfarz3hO6fsuVFeG17Nt2bwWRmYmcwlWVVsHX3wVH2a2w0MDXOiOPJWGN2iwtPymy3Y5QUEZpRk5Ek4ptgHA/Q/0UKvhhWaTo46EWIhZuljXMcSW2PC4I3QVc4bajWU3VDaxI3Xj7J8eVZPGRLG4+ootq1O4Z3cjNbMdbi4HlbduVfs7HfIHatIA53/X7JjaWN73M46ZjvnytrdVdQlrgZ0uOoBv1VEoKTotjJr019OqHgnUm3T2VZ9mhSpV3Fwu4WJE3bv5arIYPaENa0WEtniQD4iPMfdaFhD4cP2SQR00WJxlhdrRotZFRuauJpb8ptfobfh9uSTX2hTDCQQ6Rpu0+1j91h21SahdN4Ec26/Yn7p415EbwPIiP6JnyHdIRcdbZCxjGlz3CAZJ4CwmOQ1+qwPak5q0/wCEa9SPfRbAVCc0/v3+un0WM7Sf3x5T/qK2cFPu2yvP9hVsoZngAyJsdDCnMpCXsLAXAxJLjljgA4A+YKb2XLq9Ob39B+ic2nUirXEn5iBHIxddU56qzu/wx2O7DYJgdUL+8PegZcoYHicouZBs7qSrXGnxu97kOxtXPgcI7jQp/wCgJON+d3vcrHpCQ2y6wnyt6D0Tibw3yN6D0TqZFT2ElBBBoUkBhKlJQJQSKKQ5HKrdqbVbSbeZ6JZSUVbJjFyfhnu1+MDXQIkan8li6mILjMxG/kpHaLGOqvJNuSp6LwD4r8Bu6lcDk5P5JOtHXxR6RNPs1oIGp5zA8lC2/RFoHmmqe0co1v7sOX6qPj9ol4AjT1Pv7JHJdaQ6Tuwtm0xnANxv+ifrju32JIlI2a0T4jH5q2dQa4G4F5nySRi5LwlumLwmCpVogQdbWIJSe1mCdTw5DT4YM+Ekm28NuDzmEVOg6iZY6QrDa2J72gSGzluQZALd8lsEWXR49Ner0y5LT80cw2c+19Bu0kgRPJBwlsxcn7cFENUNqED5XSRcG/1g++SmU3EievpP3EonCnYydkGoHNi/vkrXYW28pyvPzAtjfIB+91BeCYJHhniOn5DyVdiGAOzNuR4jytr6J1COSNMG3H1G9w75kgyDlcP4Xf1KU7ESJGpzDzvH39Fl9mbTAMEw0sDCN9hYj+U/VSsBtA5STEtcYmY4gzzkCVhnxGnaLlmtUS3VLuA3kPb5C6ye0cSRWJHCL8xJH3IV2MYBmB0l2U6HKQCT9j7KzGIq5nOcd5Jjqt3GxuLdlOWSaJewGziGcpP/AGkT9womOrnvap4vd/qK0XYbAGpVzdGg7vEb25ABZnKTJF7AnqRePTyW34MXyehPhfie82XhT+61zP5HvaPsArPG/O7y9As18F6s7NDd7KtQfWHfiVpMa453e9yd6EhsucL8jegTqZwfyN6D0CeTorewJQSQjQAZKbfUA1SzoqLbeMDQRmg8Ek5dVY0I9mK2ltlgEAmeVljMfiy43Pn70SMbiJNzPVV9czfXof1XG5PJcvDqYsKihnEwbWKodpNyOkaKZiXu4dDYFMhweMrjPDr9FmxqnZdILC1/f5qRTfGvTzKrsPhnZsrQSeHRP1n5SJHX371Tygr8Isv8HgHPGbQWjmpbsKWgw7SY58T9Qk7Lxoc3fP2Frjhy+ql0HBzSZ8V7TPEj7EIUIUK27GMHi3NIsT9/f6rTUqLalJzQIka8I3Kp2VTzCSBfRXeCs13huNY/RbOLBoozM4n2gwvc13scSQSTMyWuJNweHX9VEp4oghp3b5seYP4q57fY7vK5AuOcG8xadPLisqyvbKQC2dN46HULbKKZTGRb1sT4QSZA3dN1vdlXOxwJMjodeW9KYQbNeR/Ff7j8k5TwpAMd0ePig8N8JYxUSZdmV3fZTbcZCcw+MN2m87ueg99E5V2eJkuaBwBzkfy2+6Om5tP5Ln94i/kNAn8orUJX6P4uqQCD8zgARwaNB1lQcpNhebDqdEb3ybrY/Drs0/E1e8LfAw2kau/ICUJDzkkjYdidi9zh6j/+XRqGf/ULHel/suPEloiBI33kW6r07/u4Nw76LNXMe2eLnNInluXm/IR3jXDK4biIII1Bnhonn4VYkpXZ1T4E1P8AhcS392s0j/Mz/wDIW1xYOd35rJfBbBOp4Wu5wIFSqMs2kNbBI+uq2OKaM7uql6FSplrhB4G9B6BPJjCfK3oPQJ1WIqewEoSgoe0cUKbCf0UN0rJSsi7Z2kKYjedBvKxOPxZcXbzxtb6qRj8TmJJvxuqbEQbH6AaDnbX3zXI5WZvR0cGNJEetUm+pTeGqS6Dp7mTuSMW6LAkceX01Kj4dwBBMCLaa/WVgUb9ZrLypstrhax5SQqDEYZ1N+kmVp9n4psXt53Vdt6m0uBaevkrXSViRfwWuxcr2ggAGIi0zxT21NiU3tHhAgzMef4Kl2ESCYMHT66a81psPiszSHCCB7vvsr8bUl+yudpmLxWGNIlvuOaLB4yHTNt/MWn3zT/aXGZjYREjyMfmq/C0y4gCSszX4Lfj01WzsXkcREtJEHgTdbbYdM5JOrr/osTsrZrhlDxYwR14romDpw0DoulwYy2zFypL4Mb20+HdPFl1XDkUq51BtTqHWXR8rje++bjeuN7b2BXwjsuIpOpncSJY7+F48LvIr02UmtRa9pa9rXtOrXNDgeoNiug4WZI5GjytSTcXXobaPw62fVv3HdnjSc6n9h4T9FUu+EeC3PxA/+Rv/ANFX0Zd/MqOIPKIGbC5NgI3nhxK7tQ+FOAaZcKz+TqsD/sDT91odjdmcJhb0MPTYdM0Zn/zul33UrGK834OR9kfhpXxBbUxINCjrBEVXjgGn5BzK7Ts3Z9OgxtOkwMa0QAOAUoIKxKimUmxNVpLSAYMGDEwYsYNivOW3dmHC1sRRrTWqyP7Vri0AuvmcHN8U2NjA4r0eVwDadRuNxG0sQ57m5GudTAgTkc1jATvkBLMmB0f4SbJqYfBlz6mZtYh7GRZgEtJneXWnd4Vo8V8xWY+Du1jWwPdO+bDvLJ4sfL2fTxDyWpxI8RUPQ8Nss8L8reg9E6SmsL8reg9Ep5gKxaKnsN5hY3tBtQuflaLCdd8b+EKy23trKC2nd3HhKx2Jrakm59b+7rDys6SpGzj4ndsbxFW8cPuQo0iN0+n6pDzoT099T6Hio9evmP2+mq485uTOgo0M13zJUSCd8D1HspdR0gwmq2n038N6aKBjrKhJtoOBsDb7qQyrOuiZwGGc+A2wv/VWFfZL2ARJjeJRKN6Ac2MQ4vnWJHlI/FX2w6wcyNSJ679PJZbBVu7fHs7yOhIH1VjsivlqwLCY/JPjfWSEmvCDtHD5q+Q6Zj1uTZWuzGNZWysExv3e9yd2wwZxUGoBtzPv8U5sSjBqOiYgTGp387JnGslEX9Nlg7aEVQ0GYGY8o1/FXPZnbhrudTe0hzRLT+y5swYJ3gxNt/AScvh3T3r2gTEaiIv5abzpyXN+0Ad3hdRls6hjzEiBI0ImNIsQep6PGkYuQj0gjAXllu0sa3StiWgcKlUD6ylU+0+NabYrEf8AWefUrZ2MlHqOUMy857K7W7Qc9rBjnszGz6tSGCATDrHWPqQtFhPiXtDu/C2jU7oDvKjwGl2Y2hoe0WFjlB4wEd0T1Z2olEuQV/jM6YbhGkcXViJO+AG2v1Vhsz4xUHWr0KlL/ExwqNnpAcp7IjqzqCCodkdr8FiB/ZYhhP7riabh5PAKvGulTaCmB7ZBGkgieq827X2a7CV61CqCXCxc3RwP7R6gyeEr0XisbTp/O9jTEgOeATHKV512ptZ2IrV6tZ4DyPDlZmBuMrCQ4ZIF5gpJlmNtHVPhBsjucM+rurOBb/DTzNk9TP8AKVrMRGYrn/wh7QO7qrRruAZSyOpGNGuLs45NnKZ5rdNxAqeOn4mnRwgg7rKHolbZb4Yw0X3D0VPt7agY0jU9YU2pigykCb208gsJtfGF7yftfysFRyc3SNLZbhx9nZHq1sxkmfx/GFCdWvxv9/foiq1ItbmfwCZFxJ00H19Vx8k7Ogo0DEVIH1n8lWVau4fkP1t6pWMqTr78lGom/M/X7+/RGOKqxiawQJcbDRQqjy90bpgBOY6tMNGmnUqZsDAZ3Sd346eiaMfkiw2O7rrv/PmrzZG2c4yv0vF7zzvZQdsbLi4VA0mmT7toiNxf7CSTRr9r7IGXOwWmxA+x4fqqXD1C19+hKtOz+1g6KTtDa/HUa23JO1cBD8wuDvBmOMjUfceWj5IprsiuL9pknHPHdgPfldruBjTWeI+gCh1dtAU+7ogX3gzrfXefd0xtVuZrC9zWAC8tzkxawvx5nkRoeBr0aV25qjosS3KBYiw3e9E8n4mRFfkuNh0Syi5z/wBriYMHfO4rmu38ZlxTgSMpIuCDP+I5bcjC6iypUdQMjUSRy3W4e+RzeC+HzcTULspY0mZzO+0m/mt/GhUDFnl6ZRmIgiCZJAABueQA1XSuyPY+lXw7jjsN4nEZC8ZagZFz4btkxrey0fZ7shhsIJpUwXxBqPl7z0J0HILQtYtaiZ3IwVb4T4PNNN9anfQOa4cN7ZH1TWL+FNEvDqVao2wDg4NdJHDLljTS66LlQyo6oOzRxTbXwjxDXE4d7KrSTAccjo87KqHwx2h/ym+VVnDqu/kIKOiJ/kZwM/DXaDRPcz0qMJ+gMx0QrbB2pgmOfFalTYC5z21AQAP4XGNAu+Lmvxs2xkw9LCtMOrOzv/8AaZp0lxb1ylQ4pDKdmJofEDU1KEuLWtNTvJqODQQJcRpc2EC5Wew1D/aKji2Q3UuIAIk2ENtKpyFt+zOzSKbWgS95BgXJLrABKCuwsJghTGUTJ1M6xJBjRdW7Lf8AhaWmh/1FYGvgu7c4VJa9pIIgWIMa79x8wt/2YAOFpHkf9RQx4jm3sXFNrQd3n/TRZJ77nSeunvRaLtBUhrY4C/GB6LK4h9rWOn6+tty5nKf1G3CvBiu69uvmk1YjhA9+aNpn1nlx9VFxT9QFz9s0Ih4mSnaGHsXe4/omwyenX7q3ogNEZd2p+3vmrJSpUTRRvbGu7ctP2bygkW3eoVBiGlxNoCfw2IyOzDQbuMdE6loWUbNXtjDktkXAuVj8RSk7o4FaHCbca8eKwmOPLT3qFV7Row62+YPvVGSr7IWGqZX0mQ4RIPXgtHi3d4GOsCQJPGIv74BU1Btgd9vPmrnZniaWnVpBE8d/ofojG7fUJ/kZrYFrwBUfAGvTlwPNWmD2VhqYnNMC4zDQCSYgJ4YJr9ZBN51jopNPYNIQSCepN+t1qeN+JFPdDuy8T3t2AAcDbcIV3Txb2xLGkf4XBV7aW5kA8N0brIm4d41C6OBVEx5tl3T2gDq0j7qQzFA8foqmiOSltCvKCyZXbxTjXhVqVKgCwlAqvz80YrHigKJpXmv4i7b/ANrx9ao0yxpFKn/BTkT5uzO81134j9p3YXCubTk16wLGBoktabPqQNwBtzPJefaoI1BHkR6pZMaPjJWycP3lVoOmp6D9bLuXw62SIdiHDQljJ6DM4W/yjq5ch7PUw0Fx1du5bvuu+bEqNpUKbAZLWiYH7Zu77kpY+jSdIofiJsp2UV6TS59mOa25d+64DfFweUcFP7J2wlEOBaQ0y13hI8R1BuFYYgl5k+Q/RKotsPe9TJBjZlttVHOeATpprA5+SoMU8SeHryVzteoQ53nEclR95JtxgLi8j2R0sfiEuMaiPyj8j7lVlapJ+v3VljGQDebfboqmn4jHPVZ0i5FnsyjJmAQL8venmrssDh1vPAciomHotDRO76Ex7H1UarXfMjy+lj6pvFsh29Fk3ZzALxrx/BIxGx2nQxI+hVc3OdDeI1Nt9z+Km4WgQCM3nfQ2H4pk4v4I9K12zHA2uLjja/DzTjHXh8kHcY3WtNgR+BUzGh7PFmtPlN7J7um1WmPmZfTWT7+oQ4gpEGpgi3QzfoCDFuRuE5XqCmAREb734T1EKVSmBOokHTQTBNuFvJLpYIF0RIn19laMWD5KcmQc2PjDVaC18lp+UakX+i1VF9hNuSh4HBMa2GMa0nVwFz1TmLwVQgZYtp7K2uDUTOppsld3ex9hWFIyLj6qqwmGrGC+RHS/3VrTpOIjQ7zKMfb8EZHGh5lAJRoqSwQECtiMjZDcxAtUqERagCGVB2ztIYahVrOEimwujiQLDzMDzVy6mqjtHsUYrD1KBcWd4AMzQCRDg7Q66IJR5+xXanFVKjnvqkknexhgbgJaYAtASztN1VsVHF197WncZi3P7LZ4z4QVRJpYhjuAexzL83Nzein7E+F+UtOJeIAH9nTcYJGuZ5AMTNgPNVdWy1NIyPZTZbsRiWMAJAOZ+sNa2T4uAMEXXbaNAMEb01gNlsosDKTG02DQNAAn8+qld0U8Y0VzlY29ECnO7PBIARIIGE2y+ajhuBI+5VXVxGVth0+mpQQXCyfcdaGiFXqO3mbegCVs2lcnh6SiQVY/wXL25W6DWPX8lGFXN157vIalBBRLZCJNMWHAyY/h0HO/HiotfFyCL3uZOoF49PoggmAD8QHCDMnnvLh9lL2Sw5pnWx1uCAUSCaKtkPRfYfDAG+qmYHCBBBdXCjBlZc0KQCdBQQWpFAtLaUEFJDHQ5KD0aCkUUjRIIIAhCJBAAIRZUEEADKiyBGggkTkUCtT8RujQVch4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305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73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3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descr="data:image/jpeg;base64,/9j/4AAQSkZJRgABAQAAAQABAAD/2wCEAAkGBxQSEhUUExQWFRUXGBgXGRgYGBweHRscGBgaHRwdHhwfICgiHB8mHBweITEiJSksMi4uHR8zODMvNyouLisBCgoKBQUFDgUFDisZExkrKysrKysrKysrKysrKysrKysrKysrKysrKysrKysrKysrKysrKysrKysrKysrKysrK//AABEIAN0A5AMBIgACEQEDEQH/xAAbAAACAgMBAAAAAAAAAAAAAAAFBgAEAgMHAf/EAFIQAAIBAgQEAgYFBggLBwUAAAECAwQRAAUSIQYTMUEiURQyYXGBkQcVI0JSM1RicpShFiQ0U4Kx09RDY5KTorKztMHR0iU1VWR0o/BFc4OEwv/EABQBAQAAAAAAAAAAAAAAAAAAAAD/xAAUEQEAAAAAAAAAAAAAAAAAAAAA/9oADAMBAAIRAxEAPwDuGPCce4B8VZm0MYWKxnnYQwg9A7AnU36KqrOfPTYbkYD3NOIoon5SrJNNa/LhQsw8tR2WO/m5UfDFNKvMn3WCliU9Flmdnt5nlppHuBPvPXGUWUzU6JFSGIXu000wZnZzp8RVSutm8RuWsLKLEdKnD1JNNJK8lZUHk1DR6ByVjfQqHdRFqAOroH+OAtmPM2vd6KIW2IWWTe/XrHta+2M1o8y/PKX9jk/vODU9UqLd2VQOpJAA+J/+b4A8HcRioo+dJJExVpRI0ZGhdErqCfEbXQK253vfpgNhocy/PKX9jf8AvOMBluYkWavjHtSlUN/pSMP3YPU9Usiq6EMrAFWU3BB7g9xbA2szNlrYYLLoeCeUk9QY5IFG97WtIb7X6YDTBlFWt9WYO9/OCEW92lR+/GJy/MATorYSvbm0mpvmkyD/AEcHwdsYc4Xttfy+F8ACNFmX55S/sb/3nE9CzL87pP2OT+84PNJby+J/+d8Za8AviizL88pf2N/7zjxqHM/zylH/AOm/95wwa/ZjSa5BqJdfBu3iHhG/reXTvgAX1VmJ2bMIx2vHSKD7/HI4v8LezHtJktct9WZPJ+tTwD3eqowwRzhgGWzAi4INwQdwb+VsbCcAvyZdmAPgrYiPKWlv8tEqY8WjzIG/pdKR5eiSD9/pBt8sMIOBWYZ0IqiGErtJHPIXv6og5fa299f7sBUDZmPu0Te3XMt/hoNvniLJmX81R/56W/8AssXJ8/hECTq2uORo0Qr94ySBFte33mGCgOAAPJmX3Y6Me+WU/wBUQxksOYEXMtKh8hHI4Hx5i3+QwZqJtALEbAEn3AXxqyyuWeGKZL6JUSRb7HS6hhcdjY4AQsmZL60dG4H4ZJVJ+aED3b41/W1em75fqX/E1KM3sIV1jFv6WGXFasrUi062ChnWME92c2Ue8nYe3AUMp4ghncxhmSVesUqlJO2+hrFl39YXGC4OBWeZFFVR6JRuN0ddnibs0bdUYez3G4JxX4YzGRlkgnIaeBtLsF0h1bxRyAdBqXrbbUrjtgD2JiYmAmJiYmAmFyoXmZogvcQUrPp/SqJAqsO19MMi99mPTux4XKsac1hboJKSZCdvE0csTIPO4VpD7icBfzPOIacqJGYFwSoWN3vptc+AHpcdbYXOAszU82O0vMknqJzeCZEVTJZAXdFBJUKdievsw6gYhXAU8wyyCUo8sMcjx30F0UldXXST0vYYSaPIKlYaMejKyI1RLJTmVVHOebXAZGFwyoL9NVjpIU6RZu4qr3p6SeaMAvGhcagSNut7EdsZ11YUkgVWjtK7A6idTARu9owBYt4bnUQLAn2YBNm4Xqvsl5ccyKsp0+kywpHLNM0jHSi3lVVYKouthfz22ZtwZNLJRLrEggglV3mXXG5YxWR01hmBsbFi1tAJuepyPiVEnqI5mVQksUcQF9bmSFJLBerG5PQdPccEM04ipqY2mlVGI1ady2ncatKgkLsRe1r7XwFnL2mMY54QSb6hGSV6mxF7HcWNu24vhBosiqaflTGkjMsL3nmjYNUVY8YJBIuq7q+ktc6dFrdehRVsbRiVXUxlQ4cEaSpFwb9LW74Wm43hNNUyBoudAtU3I5yl2FM0gvYbgMEvextfvgNnGC82OkVl1I9RFrjbbUNEjBWB29cLsehA8sVOHsnmXm8uKWjjaIqqSVBmYyHpJ67iMKNgFbxatwNIwdmkp52SKQxvIAlQIiwLDSQVkC9bBuh6Xxdjr42ZkV0LqAWUMNQBJAJHUAkGx72OAR+HMgqFpammkjlilkiKtPJULIryFdAMYV9ap330tv5m4K1eQIlCY46MKzCMtFTGNSHVg11aTSsml97PswBuDcg55fxektRLGFd1WSKNHiilceNASXYLpQBj1JtYXwdzTNoaZOZNIsa30gk9SegA6k9dgO2ASJ6SvlEDTU8+pElVRDNFFofXaOWVRJpPgsQqmRRvcbgBgkyWacj0qV9CpGNEDtGHex5jsVs1tVtK3sAB3Jxag4ppHSR1mXTFYyE3GkMbLcMAdyCBtuQQOmNtPxHTPFJMsq8uK/MY3GiwB8QYAjYg+3tgF5afMvsF0sdKWuZlVdaSsuubTd3DRaW0obFtQOnYixFDWSVlJNPTrGI1qY2McwkA5ixFXN1Q2JRlsA1tr9djj57AIPSTIBD+M3H3tNrHe5bYC1ySLYyy7OYp2dUJ1pbWjKyOuoEqSjAMAQNjbffywC3nGTVVTSUom5hnjngaQRyBAVSpQsx0kA2QahaxB6C+2JxOlVTIEpZfBLy6VEY+OJ2uOakjXLkLuVfrpuGB2Z0wPrss5ssEhcjku0gUdGLRvH4vcHJHtAwGjOctkmCiOplpwNQbQsTagbDfmI1rb9LdTe+1khXqqbLKMpJKIw4WoZ20tHEqug8QjYxoCFuQhKje4F2HTNOPNGA5/wDWTtlsrfWUclplHOiLERprVuU0yAsPDsZiosGuRivmmYNV5cKmOoliFNImoK0MqO0Myfac1ozrUDxBhYbHUNiMdHEWMJaYMpVgGUghgQCCD1BFrWtgKuV0XKTTzZJrsW1StqO/kbCw7gAW32wLyYaswr5B0C0sB/XRJJD8NM6fG+LeeZslOg21yudEMQ6u9rAAfhHVj91QSdhjdw/lnIhCltcjFpJH/FI5ux919gOwCjtgCmJiYmAmJiYmAmA3EeVtOqtE3LniYSRP2DAWKsO6MpKke3zGDOJgA2T58kztC32VQgBkhf1hf7yno6eTjY+w3GDAOBub5FBUqFmjV9JJUm4ZSe6spDIfapBwN+pqyH+T1mtdvs6qPX07CVCri+9ywfta1twJ8S0zS0dTGg1M8EqKPNmjYAfM4ovljypRsfs5IGjc6rEj7Mo6ggkXKsVvfFbhzOKmaonSUU5ig8DPEZPyuxKDWBsqkaj5sB2Nso80mrbmkKxQXK+kOuovZrMYkvbTsQHfYmxCkDcK2Y8JF6uSshlMM7RRojAEglC2oSoTpdGGhbCxGnYjbFfPeGJJKlqhIYKgSRojLLNLFYxluhRWDIQ3qsOu997YKHIKs/8A1OoH/wCGlt/scejKa9dkr0Yec1IrN843iX/RwBOgjcxKsscaHTpMcZ1IBuAASq3Frdh7sC6XhpEp54NMeiUzBQkYUKkwI07dep39uMhl+ZfntN+xN/eceHLsy/Pqb9ib+84CpQ8NvB6IysHlR2apckgzGSIozbA3AYJpQ2ACqNtIxWyXgx6YxNFUaTEDGoFPHZo2ZS2s+s8jaQS4Yb38O5wUOVZgLaa+I+fMpAd/0dMqWHsNz7TjCajzID+W0p99G4H+8HAX8vy9o6iolLArMYiq73XRGEPzsMe57lJnEbRyGKWJ+Yj6Q4uVZSCp6gqx7ixsb4WKHiTMJn/i8FJUxLfXMskkcdxbZWZTq2N7qGUeeDKy5i1rLRqDb78r9fKygH54DxeGA8cvPleWWZoWeQAJtTuHjVVF9Kgi9t92c33xlmPDnNaoZZShm5JsVDBZIGur22JBsoK3tZfbfGEArpQxjrKMaWKnTTs9iOoJ562O+4xn6BmX57TfsT/3nAasxyCepppIamdHLNGyFIdKoY3VxcFyXBZRcXG1xjDJcmqYWWxo4lLapTDA4aS2wF3c6dtrnVsNrYyaOvEnK+sKTmaden0Nr6b21W9J6XFsY19NXRxu8uYQRxopZ2Si8QUC5I1TOLgfon3HAMdLEVLkuzamuA2myCwGlbAG1wTvc3J38rGEXJlSqZlGZ1kjqAdOladgt7agghQsL7arEX2wVHCMTflJquTy1VUq97/4NlPXfAMU0qqLswUDuTYfM4B1nGdBEdL1kAPlzAflbrgZnH0f5c6XnimlVAWs9TVPaw3sDKd/djPKuC8v5KGnEwhdVdNFXVKpVhcEAS23G+AuNxYrXENPVzMOwp3jHe3il0KRt1BOMWqcxm2WKGkXu0rc6Ty2jjIQeYYueliu9xBwRS/+Z9/plX/bYq1eRwwPGnpVahmkKIoqHYauW72u1yBpRup7YAtlORJC5lZnmmK6TNKQX03HhWwCxp30oACdzvgwBbC39QVKn7LMZwBuFljhkX4koshH9Me/Ed8xh9ZaesXvo1QPbvZWMisdtgWW57jAMuJgFScVwMwjk108p6RzroY9b6D6klrG+hj0v0IJNh8BliYmJgJiYmJgJgZxHXtT008yi7RxOyr+JgDpX3lrC3tGCeFr6Qr+hsQQAJactfuonj1DAC6uh0RU+WRlg06s88l7Py1INQ5/Skdwmxv4yR6uHOmhVVCqAqqAFA6AAbC2ANM982mHXTR09vYWnqL/AD0r8hhkwExMTEwExMTEwEwucZuzxw0yMUaqmWIspIIRVaSWxG4JjjZbj8XbrhjwucUHTPl8h9VKogn2y080SbfruowByGmRUCqoCqNIUDYKBYC3lbbCXxJlslDTu1NUPFBqjV42AYQxySKrvC/WLQrFhq1KoXoLCzxzBivmNKk8TxSKGSRSrA9CDscAmcUZkcvNLSUytDC4ksYlhLM4ZbIpmkRQx1MxPiZiR+ljOp4irIaOFjoaZ2kUuIjKFK6ikbJC28rWCHSwUPf3YbJoYigSUKy7LaSzXuLD1upPTzONbzQUkV2McESC3ZEX2dgMAnzZzLIMvrIliqJ2ElLIiHSsbzor2YEsyFXiVWU3IBba9sM2RZnNK00VRGiSxMoYRsWRldFZWUsqsepBuo3U2vgpRQIoJjVVDnWSoA1EgeI26ki2+PGCJqc2XbxMbDZb21HyA+WAEUdPqrpZZZIzIkfLijQ+JIZCrF5Ad9TyR2H3QEFty2B2eZ0aOqk3LGenBp4i3rzRMVKIvQEiWMn2C/QEhqjRVJYDdrXIHWwsLnvtj14wTcgXG4JHTr8jbAKtDxC9TLTRBlE0bv6YihtKhI3QjxC4DSlGTVYsu/TAinizBKKZ+c0HofOSKMRKeclMGCs2oarPawVewU3N746HEoFza17XNutttz38t8U6jPaeOZIHmjWZ/VjLDWfcvXAKPE3ENfHInJQrGywkFaSWceLVzi/LN10WSw2J1HrbaxxJA9WaOeGWoEXOQgQxIHTWksfNvIpIUB97g2FzY4dC4x7rwFXKqLkxhOZJKRe7yMCxJN9yAB8AAPZi2VwPo8+ppTII5435RtJpcHQbkeLfboevkcWqasSQao2Vx0upBHzGAxrKCKVSksaSIequoYH4G+FjMqD6uAqKdnWnQjn05JZBGTZpIwd42W4YhTYgHw3Nzhn0MtKpn9PnLlwscLiHlyO7eCFQIw129UMGuOpNgcNRiDqVYAhhYqdxYjcHzHbAWAcTC3wKW9EWNibwyTwWNyQsUzrGCe55YTfvj3AMmJiYmAmKWb0K1EMkMgukqNGw9jgg/wBeLuBud5slMmt7kkhERRd5HPRVA6k/uAJNgCcApcKTzJmMqVSFZUooEMlvBMIZpbyqwFhcOpKmxBuLEC+D03FsROmnWSrboRTrqUEdbykiJTsdi43Fuu2NKZJLU+OuN0PSlRjylHlLb8u3nfwDsptfDDSxBF0qAoHQAWA9w7DABXzCvb1KSFPIy1H9apG1j7icYCbM/wCbof8AOzf2WGHUMeg4BfauzBetLTyeWioZbe/VFjH+FJj/AJTS1EA3GvRzY9r3OqEsVX2uFvfphhLjELDAU8uzWKoXXDIkq3tdGBse4PcEdwemJneXJUQvDIPC4sbdQeqsD2YNZgexAxRzTh2OV+bHeCfa08Vlfa+z7faJ+g1x0tY741ZZm0qSrT1iqJGvypUvy5tO5ABN0kAuShvsCQSAbANStmkjWIt/HqV0do7lROq+FivQMskZa3UKxF/VxjEuYRPK6okhqTqAaTw0rDwgEffXlhSdNruG6BrhhzjJoqoASJcrfQ4JWSMnujjxIdh08h1wKhp8zhAUNS1SAaQ0pkhksNgXZRIrsR1sq+ffADs34Nd0hjQxSCOA0+uoDO0ZYWMyD1WkPcNb7viG99maZNUSU1KDGhnp5AwKSlrBVZNY5yMJGKkXV97k+K4vgjJntUnr5dMR0vFLC/xCll2+WPV4nf8A8PrwfakO/wAedb9+AJcPvUGEGqVFl1Nsh20g+Enc2JFrgEi/fC5xHlOi6RyuFrJlieBtLKTI2qZl17reJXuoNrXIF8Ef4U23eirYx03hD/G0TubfvxXqeJaSQpzKeqYo2tC1BUHS1iLj7I2NiRf2nAU87yKWWaROWXSWWGZJy/8AJxGukhF6iT1tNhb7RrtsFN4UNSJjGD9gagVHNMjagvrNDpvexkGxuF0Ei2w1b14xp/5us/Yqr+yx7/DGn/m6z9hqv7LAZ8K8PLTJqYa6gi0kzOzu9ibXZu36IsBc2GA/EVDURVLvQxzCSVVYuHi5DyAFftkc6xZVS7Ri5B2sd8Ff4ZU/83V/sNV/ZY8/hlT/AM3V/sNV/ZYCnBS1NPPPIlNFO0zKebzdBACDwPdSdKkNp032IBF7nAzhzhuoiljLxpG4JNTOs7P6Vq1XDRFRa7HUGJugWw2Niwfwxp/5us/Yar+yx4eNaUevz4x+KWlqI1HvZ4wB88BUzLhcvlgogy3RYwtvArCF1ZVPUgMFCk79ScY8IwmFmSOglplkZpZnllRryEAeHS7k9P0AB23sLb8dUNiVkeVQCWMMMsoUD8RRCF233t0wfhqUZA6sGRgGDDoQehv5YAZnlAG5c6xGSaFi0ahwt9a6GBJBstjc7fdGL8s4jQu5VFUFmJOwAG5ubYF1nFtEosKmN2OypE3Mdj5Kkd2J9lsUUoZq83qEMNILEUzW1zEHrN1Ajtb7IHe3iNrrgLfBob0cysrKaiWWo0kG6iRyUB2uDo0kg9CSMTDABiYD3ExMTAYucLuVRtPUzVEg2iZqeBfwqLGR7/idrD2CMW6m7E4wpRVP1c8iT39GklklScXIQyHWyz/g8ROl91sADpsLg3N0wl0/FEkM9S04vRCYxpMBtCY0jVxJYXCGQtZze1jcgFcOEcyuoZWDKQCCDcEeYI6jFXL8vjiEgFyJJHkbVvvIbke7ALGWZiUgrpo9JZqxwuo+EMxiiUkjqu4bY7jbY4sNnVVTNLFKIql1p3qUaNWiuI2AKOt30lr+FgTfS222DNJklPFHJFHCixSly8YXwMXFm8PSxAsRjLJ8jp6VWWCFIgxBbSOptbc+7t7/ADwC1luYVjLSVckqGOoZAaeOMFFWZSVJluzMytpJYWUi4t97A2gzSqFXI1RURwxQzy81ZJlH2Nm5QERiGnbQ/MEhv4gfwr0TWiAC6qALAbAADbbAXNc1y1JVNRNRLMgBXmvEHUdRbUdQ+GAJR5kplEI1FuWJLhTp0lrDxdLkg+EXNhc2uL1OK6FJKWUOSulTIrg2KPH40cHsVZQfLzuLjAmbjmMzLDDTVcxdSY3WNY430gE6HmZNdgbnSDtfyON0+XVVZ4aoJDT3BMCOXeW33ZHsAsZO5RQdWwLAXUgWynMdVNDNIVTXFG7XNgC6Akb+02xVreKqeNgisZpTY8uBTK1t9yF9UbHdiAe3ljn/ABbKKqUu+mTlyyiniY+EmneOBCUt4tVXJZh1ZY1ANibt1dB9VZfakhRnVoYwpsgkeWWOIsxUDc6uvu7bYC19cVr7x5fpHf0ipjQn3CJZb+2+m3txms2ZN0io4v0TLJJ8dQjQfC2MK3iC9G88HrqyqUceJG5qq6ut9mAJ79wRcYsZxxHFTyLGyyu2lpH5SF+Wg21yAbhSbgbG+luwJAa7Zl/5L/3sT/tLzov/AHsG6SoWRFdGDIwDKym4KsAQQe4IN8LNRxHL6eaULAiKUGqaV0eUFQ7GFQhWSwJFtV7o3Qb4DeMuzFvWrYUB68ul8Q/Vd5WF/ayH3YzXhl2/K11Y57EOkdh7okUH3kY9i4jXkzzurJFCzrq2JcxsVeyDceMaQDY+wY9y3iLmTCGSCop5GQyKJglmVCochkdwCCy3DG+42wE/gqPzut/aG/5Y8/gom59JrL+fpL9PLyxp4ezupqtMjU6wwFWuTNqkDqdJQoq7EEMDc3BFrXwK4a4xnqqiMej3p5S+mSMTHlhb25rNGI7m3RXJBK9RgN+cUEdOUUz5k7SX0pFLI5souT7APacaaDN5YQ0qSy1dNG2meOWPTU023U2AMiqtiQy6ip1Bm2GHHMnZY3Mah3CkqpNgxAuBextuBvbFDhygMcOpyzSzHnSll0nWyjw6bnSqgBQtzYL1J3IEYpQ6hlIZWAYEG4IO4IPkRhBa6U8uXgKT6akEdyDrjldalwRbw6IWdbdtKnbY4P8ADScieppb+BCk8S/hjn1XUfoiVJLeWqwsAMZ5LwwlPPPUlmlnndiXboikABEH3RpRAT1Olb7AYA3BQxoSUREJFjpVRt8BiwBiXx6DgJiYmJgJiYmJgJjB474zxL4DnebZTAZnp6JRA6jXPMkskcdOrdCFR1XmndguwFizdQGs5HM+gx0EktQLgPV1c0kiXGx5QJ+0Nwb6NKgnrtpxoyLh+SplqTWRkQCsqJFjY7TsHCxyOu3gSJEVVOzEFjfbD8ii1treWAXDwrLJYz19W+99MTLAt7duWBJb2FyMVczyGlpkvI1ZUF2CJG1VM5dyCQqgyAXsCbkgAAk9MOGKGeVKxwuzl1Gki8alnGrbwhQTqv0264ABJkeWLLHDJTQvNICVSVec4Cgkm7a9Kjpqva5t12wbosgpYto6aCMdfBEi/wBQwuZZw87oyiM0kD+v4tVVP21SzXJj6dizEHqliMOka2wC5xBcVuXWt+WmBvt1ppP3+zDKThez5v47l3tlnv8ACmkwwNgORq90aVd1iFPXtc/cbM5p30+XhjJO9jZfLD/xZRyVVNogKBzJTyKz3K2jnjk307m4XptfbcdcLH0aKCQDuPq6jBHY3mrP+GDw4akht6FUtAoNxE6iWH3BWIdFFzZUdQLjawtgN+ccLx1LGRZJYHawdoio5qgggSAghrWsG9YXNjY4mYZfUc95IHhQSRRxM7qS6ct5DdQCA1xJtcgAjve2MIkzNQRqopNz4isse36oL2+ZxmXzP8NF/lzf9GAL5bSCGJIluVRVQX62UAb+3bC3xTlkAJmqqyWGDXEzRs6crUjKVsWQslyg2RlBIJ6kk2BU5ncryKMf4znyWO34OXe/t1Y2RTZiDvFRsLfdmkWx+MZuMABfMcskkldJp5o5gwlihjmmhZmAUswjRgG07dRfrYkAjZlOZUNMxZTXu5GnVNT10rBR91WeM6VvvYf8rHNeZ/gov8ub/oxTzRs2ETvGaQSLuEVJH1gdQCzIFby7E7EjrgPKLiKiiDCOOpQM7SMBQ1dizm7H8ltc77eZwPpEhkqEaA5oU5lzGBLDCrM+suwkCErcm6AlbXGncYbMuzOOeFZ43vGwLAnawF73B3BBBBB6EHAqPjmhIDc5tJ3DmGYLY99ZTTptvqva297YBkZb4r5fQpBGI476QWI1MWPiYsd2JJ3Pc4EnjXLvz+k/z8f/AFYrS8TmcFKBTOx2EpVlhS/Ry5AEg6EKl9XmB4gGuCjWrrK0lpECLT02uJ2ja8eqZgGWzD8sL2O4NvPFpeGpUP2VfVgDcK5ilXpbdnjMjD3v8cEchywU0QjBLHxM7kbyO7Fnc27sxLfHBLALRizGK5WWmqRa+l0eBif11LgC3mp+HXF/Ic6FSr3jaKSJzHLE9iUYWI3BIZSCCGBt8QRgqwwtUm2a1CjYNR0zn9YS1C3+QAwDNiYmJgJiYmK2YViwxvK5skas7HyVQSx+QwFHO8/jptCsrySyEiOGMBpHK7tYEgAAdWYhRtc7jFH07MX3Slpo1v0mqW1e+0cTL/pY94VpCwNXKCJ6lVaxH5OPrHEPLSDdvNix6WtopeImFfUU8vhjVokhc20l2iDshPUNZri+x6DpuGw0mZsf5VSKN9lppD+9ptz8B06Y2RUGYXs1XTabWutKwf2HeYr/AKNvZirlGeLGk0s8jWeumhjUhnIKOYhGiqC1iY2e1jYE9hgtl2dLLLJCVeOWMaijra6liA6sLqym3Y3He2ArDKKzvXn9nixqPDEx3OZVgPfR6Oq372HIJA95PvwWznMPR4JJtDPoW+lbXO46aiBt1322wMo+I2aVIZ6aamaTVyy7ROrlRqZbxO2k6d/Fa4vgMRwzON1zKsv+mKdl+I5IJHxGMzk9b/4gf2aLATLvpGSeYLCqSQmTlakk1zesVEhgVDaMkesWGxvbBmhz+aaQiOlbkrJJG0zSIDeNipKxi7EagQL2J2NrG+A0y8MVDTRzNXOXjV0FoYrfaadRAtYHwgX62LDucWXySqB8GYSf04YW+VlW2KeV8X8yOeeRVjihJGkOXmFiQBJFoBjZhYhd/WG+LOXcRO0wgnp5aeVkaSMOY3DqhGuxjZrFdS7G3UWv1wFLLuFqmAtyquONSEWy0w6RrpXZnIG3W21ydsXfQMxJ0mrpwv4lpjzPjeUpf3LiinF0zxJVJTD0NmT7R5rS6GcIX5QjItvexcGw6A7Y8i45j9IMUhijjMssKu0vjLwsVbVHpCohYEBi+5KC3i2C8+W1bEr9Y2IAJC08VwDe17k2vY/I41VWTSKrSz5lUqqKzNp5EaBVW5J+yJFhufFjLLpB9aVW/rU1GVPmBJUgkeY3HzHngNnFSzZNVmnhUFkrFmR5m+ztzllKsynUVYGyeFfIgDcC8fC8jAMMzr+mx1U5Fjve3IsfO/XGD5pU0bXqws1Pe3pESFWj9s0W/h/xibDuoAvjbQZu9NFF6ayKJNKo8asI0uqhVdmJszG/iNl6DqRqvZZmJnknso5Mb8tXv67AfaWH4VJC37lW7WwBSnnWRQyEMrAMrA3BBFwQe4IxsbCvkKeiVLUQJMLI1RADuY1DhZIv1FZ0K3/Gy9FGGgnbAKdCeVLmFObWAFSv6s8bBvYPtY5DbyYG9ycEOB0/7NogfzSn/wBimFvPZObVVUajUZ1p6Fdjdb8ySpOrbwiB1YkH1rDrh+iUBQBsALD3DpgMDTL+FfkP+WMwnljPEwExMTEwHjYW6f8A73n/APQ0/wDvFThkbAWjA9Oqf/s0493in2/44A3iYmJgJhd+kD/u+q2JAiLH9VbFj8gfkcMWMHjBBBFwdiPPAaqeZXAZDdSAVI6EEAj92BFJkAb0wVCxyLUTaipFwYxGiIGFuoC/1YHUsNTQEpFEamjBJREIE0OprlFDEJJGpPhF1KjbcYKwcRxPSmqBYRgOTdTqBjZkZdHUtqUrYdT064CovB6RwrHBNLEUnaoRy2sh316gdd9SkOw3ud73vvi/lOSclmleVppnAVpGAHhBJCqqgKqgm+w3O5xT+sswfdKKFF8p6nS3vtHFIoHTqb+zEFZmf5rR/Grk/u+AKZ9Riamnia+mSKRDbrZlINvbvgLwhkqcmGok5rzvBHczsWaMOilo1FgE32NgCbC5Nhba7Zo/T0GD2HnT39uoGHT7rH340lczBCmpy9SRcD0ebVYWBIBn7XHzwHsHCLRgRx1lSlOtgIVMfhUCwVZNGtV6bX7dcHKTLkiaRkUKZW1v13bSFvbtso6eXnvhYpMxqZZOVT5lSTsBdh6OWt7ykoAH78EXgzT7s9D8aab+3wGyHhWLmTySF5jOpjYSkMBGWZuWBYeEFja9yNt9sWMp4ehpizRBtb2DPJJJI5A6LrkZmCg3Om9rk4Xs6zPM6cKOdQPI5KxxinmBYgajc8+yqFBJY7AYrUHEtbII9VVlymVWeNeRNqdEW5cDnX0kAkXAuBfAObZXGYzEUXlsWLLbYlmLE+8sSb+ePRlkYLsI49T+udA8X623i+OFDIM8zCpAGumWTkxzMPRpCiCUkopPPvzCnit0Ate3e7XzVykA1G/KkkPJpNSHl6fDd5SQ7avCO+lvLANQitawAsLCw7eXuxrFEmhk0rpbUWWwsdZJa4tY3ub363OE6gzWsldUSpUM8YmhaWmXlzJZSSpjmvddQBGx3BHc4KiLNf5+g/Zp/wC3wBHPJeTTyusRl0xsREq6i9hsgUdb7C1sUMq4bWGlpqdXZBCUZuUQokZbswaw9VnNyBa+PBQZi27VkKHySmuv+lKTjVLw3LL/ACmumePYcuICBT+syeM9egYD2HAZZZKtTXyzIQ0dPH6MrC+8juHnF+jBQkS+xtYwx1AbQ2i2vSdOrpqtte3a+BeS1VKv8WpniBhFjFGwOgKSu4HTxXBvvfBUvgFvg3hU0aFppOfUuXZ5SLeuxZlQdl1E+V/gAGYYwjmBLKCCVtcdxfpcdr42YCYmJiYCYmK9NVpIXCsGMbaHA+62lWsfI6WB+OLGA8OAGUk+n13sWl/1JMMBwvZR/wB4V36tL/qPgGHExMTATExMa5JAu5IA8ybYDJzjmsfgy+KlJOqHMYaeUG1yhrVZS57l4mRie5Y4a5OMaL86ibf/AAba9/LwX9uFniOA1cE1VQq7PIgVonVozI0JDRSKrgEsrADp4lJW97EB0a+BfEOa+jRqwjaV3dY0jUgFmcmw1MQFHck/I4HZRxfHNSio0vqUKJYkRnlic7FWjQFwb3PToL4A53xXDWCCOATCbn0csZaBwhV5AQSxBUBoxJpvYm22AzyarzGtYyB1pkbnRnQBIqcmXlnQW06pXdXYOylVVFGkk4sZf9HsTuJ60c+XfwsxIUMTcMx8Uux3DHRe+lFvh0VVUX2A+Q3OMo5A3Qg+43wC2nB41sxqqoXJsqSCNEUkkIqIoFh59T3OBuW/R60GsrmVedYsdUqmx3sRdTYj2YeTiutUrHSHQt3AYE/L4YDmU8kzVUtLUJLMY44o5atUCx+jgtM4ZSbKzqNDFL6tIGxG2/h+eZ1mSIJNNVKnMawWONdDI8rkXZruHjjj/DCtreJiV49iRZqecoGOipQk3FwKaR1UlSNQJBGliQQW2vYgHwy0fLpIoJmp6pYBTmWMRyQy6FZk1D/CKwWV0cW3EqkhgVAXuApZoKuWlnAMhQFnAKgejrFGigXYPriKy6tQI3BUbYtTVFetWo01DA1NgqrH6P6MVI1GQDUHGxIY3DA28JFyfC3DDU5Ms8xnqG1XfToHi06jpufE2hbnyUAADbDOUwCnkSapzDJZGoGZUjjXTG0UyDkuF6+FNUe22oP8G/CTV5kjZhCYUneRHemnZYJOWUYat5dIS8bhT62wLixJFnbAVq+sjiUvK6xoLXZiABc2FydtztjltDw/mVXSSiaQOKiogmiZ20uIoxdeYEACmyxmyD1iSfPDj9ItOklPGkihomqaVZAfwmdQLe9iqn2McEspz2KeR411rIli0ckbxtpNwGCuBdbi1xcfPAK1L9Gya5SzsFeaKQsLapUEQWaOU2uUlfxOPvGxwu5hkE1LT1Ms0bsIpHnbSwsyyJUQOyHa5EBiYgkW0+ZN+p5zm0dMgeUkAnSLIzEtYnSFUEkkA2HfFXL8/p6hykcoMltWghla21zpYA23F7dNvPAcq4S43Qy89NBmnlphVkqwujPMG0De/K5kQLdNOn4dpp51dVZCGVgCCNwQehB7441xTwy71k1NDBop9MhiLrJoNRLArXSQ7KPD6o8IMIFhqF2z6J66R4Z4Wk50dLOaeGQKAGSNEC2I2YaQDe5vq8rYB/xUzCEujIJGiJHrpbUvtFwRf3jFvATiSlhZQ9TI4hS+qO/gkJtYMoGqQ36IDve1jgBeXOJEENDqSmW+upuSXJN3ERa7O7EktN0uTbU19JbK84SdmESu0abc6xCMw7KTu/6w8PtxUjoXq9p15dMLaYLWaQL3lI2CeUQ8gWO5UMCQgAACwHQDt7vLAZnC7wt+WzEnr6YB8BSU23u3Jt7cMTYXuFkPMr27PWEqfPTT08bfJ0ZT7VOAYhiYmJgBXEucx0dNLUSHwxKWI7seyj2k2Hxxz2oeaRJ5a2NJJlpIapI5AWjhM0syrHyidDaFQEswLFr72AAI/SnIJHpYGZggdJ3CqxDaZ4Y0DWBAW8jE6rbquK0Eoekq7kGRqKOUmx6NUVTH4atVgNht2tgCETvHPOqEqPrOlRtOw0mkguLDopbt7cTh9maWjlkYsRPmkQLEk3NQ5VQfILERbyAx7nsxE1bGim4myue6nxXkqERuxsAkIv7CcWYMulMsOmIiOHMaiToFAjeCfx79QZZSLi/U4DflnJZpqmRBHI801EWQvZ1SdkjLgGxew9c7jextgRl+VNStTQtJDIUNEmjWNQMMUqSPpY307qVA32OLs1SqRTKOseaRKb+c9RBJt/RmA998V4UK1dNPEE0Vk8l0liUvGyQyOWjlBvZxFsGvYMLWAtgC3GWXNKYGMBqadGYy04t4rgaH0sQJAm50HrcEbgYWOEY52zB2iy0UNOhlQuLxCVBcJqjWwMgfxBgNlJF+56hbbAzPM09GVXMUsq38RjAYxqOrFb6iB+iCcBo4rhnaklFOCZCF2DaWK6hzAp2s5j1BTcbkb45xxC0IEcGW5Q/pDLIol5DQNTsV0BzJos5F73DW2vffD5HxcJW009NUzi4UuIzGi3O/il0k2FybA9h3GGJRgFPjKnd46OIFTK01hfddQpZrk7brci+2FClpdEnLgAQF6YxoVKMBzqQqTGQChZkq5AGF9JY7Xwz8f0fpE9FTARFmeaUCVGZQI4WAewI6M69xvbDLQZPHGsYI1tGBaR93LBOXrLHfUUupPWx64C+HHTCdns4qpjHTU7VMsB0tLz3hihY2OlmRtTNax0qrEXFyL4t53wxKztLSVk1LK5Gv/CxsO9opLqpt3W2K2WUUmWzQpzmmgqZZA/NA1LO6mTWpUDaRla622LC1twQNcJ5L6HSxQFtbqCZHJJLuxu7kkkm58/YMGceIce4BM+lKorI6VWohc8xOZYXfl7+rse9hcAkX23wE4ZqlOaU/Kmq5FanqA4qEkspDxHSkksau/ive97eEbdMNHGa3ehBAaNqtA4v1IR2j94EgDfDHquHzWw35NISf0WnlFviyxN08sAJ+lDieejFLHTqFNTKIjM4GiO5A77ajcnxbWVsXOHK5/SZIDUrWokYcTBUDIXcjls0fgYlQCLAdBcbg4aqimWQaXUMp6hgCD7wdjjCCkjjWyKqKN7KoAv3NgMByv6W89meaCCl1jkVCGZgxRQ5iMsalgb6RGGdiBYW63GG/6NsmNJRqrKFklkkncC+xka46knZAo33288LFTw3SwOv1jNI7TtNMIoedoRyV1tqj+1KhdCjWbXvYC4AcOC5JDHKH5xQTuIGmBEjQ6UIJvZrai4BYXIAv54Bie+BcWSLzzPIzyvfwByNMQ8kUbA+bm7bne1gC2JgJiYmMWa2A9bC7wL+Rn/8AW13+9S4YS2AXBUdoJG7PVVcg2ts9TKRgD+JiYmA599IeUTyTpLHGzIscakqzX1elwNbQvrjSCTq2AF+2Cldwub1HJ0IstItMiG4Csskz3JsdvtfLscNcgwB4izpYtNOGKzzpKIW03VGWMnWx6BV6/DAVTxCErKiBo7ssCTqyKfEgD6hIw6EMtlva+rbvgRwRxDU1zwzSAaDDJqEJOhJTJcLIrb6uUFsQSLl9umKmSVbgUtVUoIp9CIvLaOSSuaSICSwiYqFusTK9/CFJOlb3yq81lqxJrMiKIp3SnhuLmCbkuJZVIdmD76Y9K7Hd9jgDmc/V8fMSaoSJnqIalxzF1GSNotHhNyFPJUWA39hN8CfrSN6jLUpoZ+TDUPHzHjZIx/F549IZ7MSN7WUi62vfC/X1ccHMjCHVTzSytFBGLrHBXJUR6wgCrqgUkNIbnfe97lqHLWktWqweVZRPHSLMr6I3dmlBINpJiHZgSLKVVVO2oh0w9P8Aljm/HX0lyUE3KSgmltb7RrrG11B8DANe1x1t3w/ZfmEc6K8TBkbodx02IINipBBBBsQQQemLIT24DiUX03VB2OXC9v5xh0Ha6Y7LllUJY0kUEK6qwDCxAYXsR2OK9Pl0qzNIaqV0N7QssWhb9LEIH29rH23xfO3twC9Xs0eYLLILxCllCuEb7MiSIuGYdS40kC3SNj54tQcWULC4q6cfrSKp+TEHCnxpmYqGidEjlo6adfSZGW4DMwjIjcjblhi7yJbTYWa4a1TimlmhlSF5DLHypGiLm8kgWelJha4+0ZV1aWJuRLaxIJIdFos2p5rmKaKW3XQ6tb32JwN4zpzLSScpRJLHpliH+MiYMljcdSLHcbFh3wtZskUtcsD09O0Qqkh0tChuslHJNckg7q6bWt62+NNLkMCxxtyY7NWyQsBdFWPnTIoCRkLe4VbkEm5vfrgGXJ+NqKZIyZ1iaRBIqTXjbSTYEa7ahfoRse2GITKehHzwh5jkdMks8IoKV+XS8+ASLqBYFwyWN9CAhPVA6/IVWQ0ixwumXUf2lCay3JXZlanFtgLrplbr5YBx4tcaqLcfyyL/AFJMKnE+dZVFVS82rqqeVyqy8hp0V2jUAHUi2uoIB0kdgceLw3TrCW5EcTLXvCZrWlWNp2WIpJ6yt4o9Jv0sOmJXLQrUSx5rTQySII2NWIDpkWTWimXQp5T+BgSTp8NwR0AGOEOJ6Lxj619JZyCvPdEZVBsFChUF7nc2ubjyGHa+OSyZFw1e6zU6eYSqNmFwbG7m427Yb348oxGTAz1ARTtTxySDwi5Bk06AQovZmBtbzwFqn+0zKQ2NoKeNVPa87szj2MBEnwYdiMMFxjnyyVEKLOJoopqyojMq8rnBOcFipx+VjICogUtY6iSbADHsGZZgUnZqqEGGpFMQKM9WeMK9zOPCY5Fcjtci5tuHQQ18e459wvnFZBUNBWOKhGqJYBKFCGJ9IljDDUQVkjYabeqQFPXHQFNxgK2ZViQxtJI2lV6n+oC25JNgANyThOzSrapOiRXfWAY6FDpcqej1Tg+BD10XtbazHwhyq6JJChYXKNrW/QNYgG3Q2v3/AK7HGSUqgkgAFjdiALk2tv57WG/lgJTqQq6gAbC4XoDboPZe/bAngZCKGG97kOd/0pGIPxBvgvWX5b266Tb32OBXA9/q6ive/o1Pe/nykvgDeJiYmA1VMoUXLBfeQMc6ljhdKmauieWFWlropkdjFJCyKix9VsWjVLxNdW1E9CbMvGsUUscVNKisKiR4lZgPsmEEriQdwRotcEEX2OEni+ISRQUiVM1RDM8YeRXjZEtLFCiEgC6l5QxG7Gw3AGwDnzVqmjkqGdSKujzB2ACnkpC0CRRKbAgIrsSBbUWJPazdR5NJJOyRvoEbVCyzx7ErUVDTcmMdFkF1Lydug3JKrmZxovOjIsGXN4UTYAmSopURQSRa7MoHvx1Dh7LxT08cQG6r4j1Jc7uxPViWJJJ6kk4Dbl2WxQII4kCqLm3mT1JJ3ZidyTucK3HuS00VFPMtHTFoUMo1RC3g3I8FmBK3Aa+xsTsMOuNNXTiRWRt1ZSpHsYWP7sAmrwZLBM09DVyRu9i8c32sUllsNXR72sNdy3mTi/DxcIiI69TRybeN/wAg233JzZf6LaWHl3M4YreQVoqgkTR3SJmFhPEvqMrdGcJYMosQQTaxBwZziAyxMqiMsR4eautNWxBZbi4HsOAFTcaUpOmBzVyHolLaX5sDoQe1mFri9r4C18uYVIbn0pjp+vKFSqMygG/NkW5t+glhbqzDbDVS2ggDTSRnQgaSXSEU2Hie3RQevXpgPKJMzBQAxUXhLMRZ6lepUKR4ITaxJ3cXtYbkKuWU1TXUqauXR0ssQCxQrqkMbrsNTKFjBXsqEjY3B2wWzbhaGpFOsoLRwarIQCHDRNF4ri+wYkWtvg/GtgB5bYywHOq+lloZoVe0kDVEBSplK64bXVo5XO7AxllSQ7ktoO5BNkwO1FMq3DDMy/8ARXMVcn/JucOOY0CTxvFIA0cilGB7hhY4TsmeZaCrV7SVEErqR01FNBRmt0LoFkJHdz06AC2ZRg5jEpP5akqI9r9EkhJ9n38KFbZqGKQX8OS1iAHuYxT7/NMPWZxgVlG56/bxj+mgf+qLAany7QtJFsyiOrp+tyQRcC+3ZDfAD8wY8iqLXF8wy9lvboWoNx7L3/fghn+aNFUzCnESSLEjTSujSMy/amKOOJGVpGAWVjvsOxvgLUJUS0zUQVDWVFLTs92I5LLGqu8th4CHHgtcsb9At8M2T8KLCzNI/OPOedWYDUxkiEZ1k9SBqAtYBWtawwCxw9xPGBWTTVdMXmEbREBkDKIVCs0RZ5Eu7aT+rte+PKDN3goY6fm09TCYGp1eMPHImmJ0UmNi2tdaFS913+7tgkODJQHXWpvR01Kr79Yp5HJ09gEKW37Yz4l4KL00rI8kkypVPGqsY7yzyCQbhh0KhQL23PngBU66plbYAJkbm/l6TP8A88E+Iqay5tEpUa4Y6q39Fkcn2n0f9wxoqKYPB6RTreGSmoNJvc3gqAyrYd9Ltc2wbzun11bJZbT0M8bEj1uW66B5EATSbd7+w4ANxCQrVsijTy3oK7mb+qraZCB3IhiYe3UBjoK459nsAmjVVDEVOVzpqW+3LETKAO5PNbr5Yz4f41lkVA6wzuVQlYnMU3jBN/R5wDYAbaXOrqBYjAP+JgHScVU7OInLwSnpHOvLY7gWW/hk6j1C3UDrgyJMBrrmtG58lY/IHAngQ/8AZtEdt6aAm3mYkJ6YnG9Qy0FRoJDuhiQjqGltGpHtBYH4YK5fTLFGsagBUVUAAsAFUAADsLDAWMTExMANzzJoKpAk8YkUNqAJI3sR2INipKkdCCQdjjlfFOVKmcrZYI2kEPK0aeYgENYA6giykPGpOxH5Pfz7K2Of8Xwt9Z0x1DQXpwU0i9+TmW+rrawtbAaGiLzRyPczelwLFuQCslPSzTbA7/kS3Ta3xx0JiQDYb2Nh5nsL9sc2yPM2ObU0RA0miSX+nJCo1e8LFpHsc46cuAXuEMxqZxI9SEjIcx8lV3jZQNV5NbcwG4sdK+61jhiwA4Yi0y1x/FVlvd/F6cf/AM3+OD+AH51lMVTEY5V1DYgg2KsOjqw3Vgdww3GAR5hBo62NpopQY0nUECUMpukoSxifSCCwsrdrX0htwo/SVmZp4IGGoq1SiuqOULKEka2td1GpVvbqAR3wGrKdWY8iR4ORSR2ZIX0l5JF2XWqkhEjO+knVqtcDTYuQGE/6JpdeVU72I1tO9iSxGuplaxY7sd+p3PXDjgPDhcyvMql66ohk5axxJEyKguWWXmBSzlhY3jYFdHkb77MbdDhZyiS+a14/DBRL796k/wDHAMy9N8KUSfbZlTtqHMVZwbADS8Ai2PmGiPX2YbsLeX+Kvrh/iqYfMT4C7m/5Sla4tziL+eqGUAfEkYHZ79jT80eKSKZnhUMQHllLxxo1+oJlsVHfp0GLlcuqCnY3uJKZtjbdnRfl4r2wt1E/MkdWUaUzeFLC41aYoZFJN+oex2sDpA87g08OZOKeMgnXM51zS95JCPE3XYdlXoqgAdMFrYU6+MfW1P61/Rp5D430+BokA0X02tISbjcqh+6MNuA8KjHhxlhS+kamElLpboailBsSDZqmFSAQdrhrfP2EBWzaA0E3MhYiKrZkePqqVDKzJKoOyl2GgrtqZ1PW+D1W/wBvTEgePmJc9Rqj17f5vAv6SYNWWz9LjlkEi+6yJY9f+OM6heZFl0j21LLA+1wNTQSKbC5NrOepPbrgNdNWKHy23j5nOgvqvYrEztcncm8JX54y4Lo46nKqMToswNOlxIoYG6gd8VMpi5skNrIKbMKwAAesCtR7QF/KHsemCf0dLbLKMeUCD92A1VfCa6CkM0iob3jl/jER2bqk2prEncK69LAjAGop6nLraC6RXHihR5oB2s9ObyQA3GnkuVHcWWzdGxMBzCrnrMzlpolZVhjnjmmeKKddoiGVQ0qrclgLaQbdexB6amPRj3ATExMTAf/Z"/>
          <p:cNvSpPr>
            <a:spLocks noChangeAspect="1" noChangeArrowheads="1"/>
          </p:cNvSpPr>
          <p:nvPr/>
        </p:nvSpPr>
        <p:spPr bwMode="auto">
          <a:xfrm>
            <a:off x="155575" y="-1462088"/>
            <a:ext cx="3162300" cy="3057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7764" name="AutoShape 4" descr="data:image/jpeg;base64,/9j/4AAQSkZJRgABAQAAAQABAAD/2wCEAAkGBxQSEhUUExQWFRUXGBgXGRgYGBweHRscGBgaHRwdHhwfICgiHB8mHBweITEiJSksMi4uHR8zODMvNyouLisBCgoKBQUFDgUFDisZExkrKysrKysrKysrKysrKysrKysrKysrKysrKysrKysrKysrKysrKysrKysrKysrKysrK//AABEIAN0A5AMBIgACEQEDEQH/xAAbAAACAgMBAAAAAAAAAAAAAAAFBgAEAgMHAf/EAFIQAAIBAgQEAgYFBggLBwUAAAECAwQRAAUSIQYTMUEiURQyYXGBkQcVI0JSM1RicpShFiQ0U4Kx09RDY5KTorKztMHR0iU1VWR0o/BFc4OEwv/EABQBAQAAAAAAAAAAAAAAAAAAAAD/xAAUEQEAAAAAAAAAAAAAAAAAAAAA/9oADAMBAAIRAxEAPwDuGPCce4B8VZm0MYWKxnnYQwg9A7AnU36KqrOfPTYbkYD3NOIoon5SrJNNa/LhQsw8tR2WO/m5UfDFNKvMn3WCliU9Flmdnt5nlppHuBPvPXGUWUzU6JFSGIXu000wZnZzp8RVSutm8RuWsLKLEdKnD1JNNJK8lZUHk1DR6ByVjfQqHdRFqAOroH+OAtmPM2vd6KIW2IWWTe/XrHta+2M1o8y/PKX9jk/vODU9UqLd2VQOpJAA+J/+b4A8HcRioo+dJJExVpRI0ZGhdErqCfEbXQK253vfpgNhocy/PKX9jf8AvOMBluYkWavjHtSlUN/pSMP3YPU9Usiq6EMrAFWU3BB7g9xbA2szNlrYYLLoeCeUk9QY5IFG97WtIb7X6YDTBlFWt9WYO9/OCEW92lR+/GJy/MATorYSvbm0mpvmkyD/AEcHwdsYc4Xttfy+F8ACNFmX55S/sb/3nE9CzL87pP2OT+84PNJby+J/+d8Za8AviizL88pf2N/7zjxqHM/zylH/AOm/95wwa/ZjSa5BqJdfBu3iHhG/reXTvgAX1VmJ2bMIx2vHSKD7/HI4v8LezHtJktct9WZPJ+tTwD3eqowwRzhgGWzAi4INwQdwb+VsbCcAvyZdmAPgrYiPKWlv8tEqY8WjzIG/pdKR5eiSD9/pBt8sMIOBWYZ0IqiGErtJHPIXv6og5fa299f7sBUDZmPu0Te3XMt/hoNvniLJmX81R/56W/8AssXJ8/hECTq2uORo0Qr94ySBFte33mGCgOAAPJmX3Y6Me+WU/wBUQxksOYEXMtKh8hHI4Hx5i3+QwZqJtALEbAEn3AXxqyyuWeGKZL6JUSRb7HS6hhcdjY4AQsmZL60dG4H4ZJVJ+aED3b41/W1em75fqX/E1KM3sIV1jFv6WGXFasrUi062ChnWME92c2Ue8nYe3AUMp4ghncxhmSVesUqlJO2+hrFl39YXGC4OBWeZFFVR6JRuN0ddnibs0bdUYez3G4JxX4YzGRlkgnIaeBtLsF0h1bxRyAdBqXrbbUrjtgD2JiYmAmJiYmAmFyoXmZogvcQUrPp/SqJAqsO19MMi99mPTux4XKsac1hboJKSZCdvE0csTIPO4VpD7icBfzPOIacqJGYFwSoWN3vptc+AHpcdbYXOAszU82O0vMknqJzeCZEVTJZAXdFBJUKdievsw6gYhXAU8wyyCUo8sMcjx30F0UldXXST0vYYSaPIKlYaMejKyI1RLJTmVVHOebXAZGFwyoL9NVjpIU6RZu4qr3p6SeaMAvGhcagSNut7EdsZ11YUkgVWjtK7A6idTARu9owBYt4bnUQLAn2YBNm4Xqvsl5ccyKsp0+kywpHLNM0jHSi3lVVYKouthfz22ZtwZNLJRLrEggglV3mXXG5YxWR01hmBsbFi1tAJuepyPiVEnqI5mVQksUcQF9bmSFJLBerG5PQdPccEM04ipqY2mlVGI1ady2ncatKgkLsRe1r7XwFnL2mMY54QSb6hGSV6mxF7HcWNu24vhBosiqaflTGkjMsL3nmjYNUVY8YJBIuq7q+ktc6dFrdehRVsbRiVXUxlQ4cEaSpFwb9LW74Wm43hNNUyBoudAtU3I5yl2FM0gvYbgMEvextfvgNnGC82OkVl1I9RFrjbbUNEjBWB29cLsehA8sVOHsnmXm8uKWjjaIqqSVBmYyHpJ67iMKNgFbxatwNIwdmkp52SKQxvIAlQIiwLDSQVkC9bBuh6Xxdjr42ZkV0LqAWUMNQBJAJHUAkGx72OAR+HMgqFpammkjlilkiKtPJULIryFdAMYV9ap330tv5m4K1eQIlCY46MKzCMtFTGNSHVg11aTSsml97PswBuDcg55fxektRLGFd1WSKNHiilceNASXYLpQBj1JtYXwdzTNoaZOZNIsa30gk9SegA6k9dgO2ASJ6SvlEDTU8+pElVRDNFFofXaOWVRJpPgsQqmRRvcbgBgkyWacj0qV9CpGNEDtGHex5jsVs1tVtK3sAB3Jxag4ppHSR1mXTFYyE3GkMbLcMAdyCBtuQQOmNtPxHTPFJMsq8uK/MY3GiwB8QYAjYg+3tgF5afMvsF0sdKWuZlVdaSsuubTd3DRaW0obFtQOnYixFDWSVlJNPTrGI1qY2McwkA5ixFXN1Q2JRlsA1tr9djj57AIPSTIBD+M3H3tNrHe5bYC1ySLYyy7OYp2dUJ1pbWjKyOuoEqSjAMAQNjbffywC3nGTVVTSUom5hnjngaQRyBAVSpQsx0kA2QahaxB6C+2JxOlVTIEpZfBLy6VEY+OJ2uOakjXLkLuVfrpuGB2Z0wPrss5ssEhcjku0gUdGLRvH4vcHJHtAwGjOctkmCiOplpwNQbQsTagbDfmI1rb9LdTe+1khXqqbLKMpJKIw4WoZ20tHEqug8QjYxoCFuQhKje4F2HTNOPNGA5/wDWTtlsrfWUclplHOiLERprVuU0yAsPDsZiosGuRivmmYNV5cKmOoliFNImoK0MqO0Myfac1ozrUDxBhYbHUNiMdHEWMJaYMpVgGUghgQCCD1BFrWtgKuV0XKTTzZJrsW1StqO/kbCw7gAW32wLyYaswr5B0C0sB/XRJJD8NM6fG+LeeZslOg21yudEMQ6u9rAAfhHVj91QSdhjdw/lnIhCltcjFpJH/FI5ux919gOwCjtgCmJiYmAmJiYmAmA3EeVtOqtE3LniYSRP2DAWKsO6MpKke3zGDOJgA2T58kztC32VQgBkhf1hf7yno6eTjY+w3GDAOBub5FBUqFmjV9JJUm4ZSe6spDIfapBwN+pqyH+T1mtdvs6qPX07CVCri+9ywfta1twJ8S0zS0dTGg1M8EqKPNmjYAfM4ovljypRsfs5IGjc6rEj7Mo6ggkXKsVvfFbhzOKmaonSUU5ig8DPEZPyuxKDWBsqkaj5sB2Nso80mrbmkKxQXK+kOuovZrMYkvbTsQHfYmxCkDcK2Y8JF6uSshlMM7RRojAEglC2oSoTpdGGhbCxGnYjbFfPeGJJKlqhIYKgSRojLLNLFYxluhRWDIQ3qsOu997YKHIKs/8A1OoH/wCGlt/scejKa9dkr0Yec1IrN843iX/RwBOgjcxKsscaHTpMcZ1IBuAASq3Frdh7sC6XhpEp54NMeiUzBQkYUKkwI07dep39uMhl+ZfntN+xN/eceHLsy/Pqb9ib+84CpQ8NvB6IysHlR2apckgzGSIozbA3AYJpQ2ACqNtIxWyXgx6YxNFUaTEDGoFPHZo2ZS2s+s8jaQS4Yb38O5wUOVZgLaa+I+fMpAd/0dMqWHsNz7TjCajzID+W0p99G4H+8HAX8vy9o6iolLArMYiq73XRGEPzsMe57lJnEbRyGKWJ+Yj6Q4uVZSCp6gqx7ixsb4WKHiTMJn/i8FJUxLfXMskkcdxbZWZTq2N7qGUeeDKy5i1rLRqDb78r9fKygH54DxeGA8cvPleWWZoWeQAJtTuHjVVF9Kgi9t92c33xlmPDnNaoZZShm5JsVDBZIGur22JBsoK3tZfbfGEArpQxjrKMaWKnTTs9iOoJ562O+4xn6BmX57TfsT/3nAasxyCepppIamdHLNGyFIdKoY3VxcFyXBZRcXG1xjDJcmqYWWxo4lLapTDA4aS2wF3c6dtrnVsNrYyaOvEnK+sKTmaden0Nr6b21W9J6XFsY19NXRxu8uYQRxopZ2Si8QUC5I1TOLgfon3HAMdLEVLkuzamuA2myCwGlbAG1wTvc3J38rGEXJlSqZlGZ1kjqAdOladgt7agghQsL7arEX2wVHCMTflJquTy1VUq97/4NlPXfAMU0qqLswUDuTYfM4B1nGdBEdL1kAPlzAflbrgZnH0f5c6XnimlVAWs9TVPaw3sDKd/djPKuC8v5KGnEwhdVdNFXVKpVhcEAS23G+AuNxYrXENPVzMOwp3jHe3il0KRt1BOMWqcxm2WKGkXu0rc6Ty2jjIQeYYueliu9xBwRS/+Z9/plX/bYq1eRwwPGnpVahmkKIoqHYauW72u1yBpRup7YAtlORJC5lZnmmK6TNKQX03HhWwCxp30oACdzvgwBbC39QVKn7LMZwBuFljhkX4koshH9Me/Ed8xh9ZaesXvo1QPbvZWMisdtgWW57jAMuJgFScVwMwjk108p6RzroY9b6D6klrG+hj0v0IJNh8BliYmJgJiYmJgJgZxHXtT008yi7RxOyr+JgDpX3lrC3tGCeFr6Qr+hsQQAJactfuonj1DAC6uh0RU+WRlg06s88l7Py1INQ5/Skdwmxv4yR6uHOmhVVCqAqqAFA6AAbC2ANM982mHXTR09vYWnqL/AD0r8hhkwExMTEwExMTEwEwucZuzxw0yMUaqmWIspIIRVaSWxG4JjjZbj8XbrhjwucUHTPl8h9VKogn2y080SbfruowByGmRUCqoCqNIUDYKBYC3lbbCXxJlslDTu1NUPFBqjV42AYQxySKrvC/WLQrFhq1KoXoLCzxzBivmNKk8TxSKGSRSrA9CDscAmcUZkcvNLSUytDC4ksYlhLM4ZbIpmkRQx1MxPiZiR+ljOp4irIaOFjoaZ2kUuIjKFK6ikbJC28rWCHSwUPf3YbJoYigSUKy7LaSzXuLD1upPTzONbzQUkV2McESC3ZEX2dgMAnzZzLIMvrIliqJ2ElLIiHSsbzor2YEsyFXiVWU3IBba9sM2RZnNK00VRGiSxMoYRsWRldFZWUsqsepBuo3U2vgpRQIoJjVVDnWSoA1EgeI26ki2+PGCJqc2XbxMbDZb21HyA+WAEUdPqrpZZZIzIkfLijQ+JIZCrF5Ad9TyR2H3QEFty2B2eZ0aOqk3LGenBp4i3rzRMVKIvQEiWMn2C/QEhqjRVJYDdrXIHWwsLnvtj14wTcgXG4JHTr8jbAKtDxC9TLTRBlE0bv6YihtKhI3QjxC4DSlGTVYsu/TAinizBKKZ+c0HofOSKMRKeclMGCs2oarPawVewU3N746HEoFza17XNutttz38t8U6jPaeOZIHmjWZ/VjLDWfcvXAKPE3ENfHInJQrGywkFaSWceLVzi/LN10WSw2J1HrbaxxJA9WaOeGWoEXOQgQxIHTWksfNvIpIUB97g2FzY4dC4x7rwFXKqLkxhOZJKRe7yMCxJN9yAB8AAPZi2VwPo8+ppTII5435RtJpcHQbkeLfboevkcWqasSQao2Vx0upBHzGAxrKCKVSksaSIequoYH4G+FjMqD6uAqKdnWnQjn05JZBGTZpIwd42W4YhTYgHw3Nzhn0MtKpn9PnLlwscLiHlyO7eCFQIw129UMGuOpNgcNRiDqVYAhhYqdxYjcHzHbAWAcTC3wKW9EWNibwyTwWNyQsUzrGCe55YTfvj3AMmJiYmAmKWb0K1EMkMgukqNGw9jgg/wBeLuBud5slMmt7kkhERRd5HPRVA6k/uAJNgCcApcKTzJmMqVSFZUooEMlvBMIZpbyqwFhcOpKmxBuLEC+D03FsROmnWSrboRTrqUEdbykiJTsdi43Fuu2NKZJLU+OuN0PSlRjylHlLb8u3nfwDsptfDDSxBF0qAoHQAWA9w7DABXzCvb1KSFPIy1H9apG1j7icYCbM/wCbof8AOzf2WGHUMeg4BfauzBetLTyeWioZbe/VFjH+FJj/AJTS1EA3GvRzY9r3OqEsVX2uFvfphhLjELDAU8uzWKoXXDIkq3tdGBse4PcEdwemJneXJUQvDIPC4sbdQeqsD2YNZgexAxRzTh2OV+bHeCfa08Vlfa+z7faJ+g1x0tY741ZZm0qSrT1iqJGvypUvy5tO5ABN0kAuShvsCQSAbANStmkjWIt/HqV0do7lROq+FivQMskZa3UKxF/VxjEuYRPK6okhqTqAaTw0rDwgEffXlhSdNruG6BrhhzjJoqoASJcrfQ4JWSMnujjxIdh08h1wKhp8zhAUNS1SAaQ0pkhksNgXZRIrsR1sq+ffADs34Nd0hjQxSCOA0+uoDO0ZYWMyD1WkPcNb7viG99maZNUSU1KDGhnp5AwKSlrBVZNY5yMJGKkXV97k+K4vgjJntUnr5dMR0vFLC/xCll2+WPV4nf8A8PrwfakO/wAedb9+AJcPvUGEGqVFl1Nsh20g+Enc2JFrgEi/fC5xHlOi6RyuFrJlieBtLKTI2qZl17reJXuoNrXIF8Ef4U23eirYx03hD/G0TubfvxXqeJaSQpzKeqYo2tC1BUHS1iLj7I2NiRf2nAU87yKWWaROWXSWWGZJy/8AJxGukhF6iT1tNhb7RrtsFN4UNSJjGD9gagVHNMjagvrNDpvexkGxuF0Ei2w1b14xp/5us/Yqr+yx7/DGn/m6z9hqv7LAZ8K8PLTJqYa6gi0kzOzu9ibXZu36IsBc2GA/EVDURVLvQxzCSVVYuHi5DyAFftkc6xZVS7Ri5B2sd8Ff4ZU/83V/sNV/ZY8/hlT/AM3V/sNV/ZYCnBS1NPPPIlNFO0zKebzdBACDwPdSdKkNp032IBF7nAzhzhuoiljLxpG4JNTOs7P6Vq1XDRFRa7HUGJugWw2Niwfwxp/5us/Yar+yx4eNaUevz4x+KWlqI1HvZ4wB88BUzLhcvlgogy3RYwtvArCF1ZVPUgMFCk79ScY8IwmFmSOglplkZpZnllRryEAeHS7k9P0AB23sLb8dUNiVkeVQCWMMMsoUD8RRCF233t0wfhqUZA6sGRgGDDoQehv5YAZnlAG5c6xGSaFi0ahwt9a6GBJBstjc7fdGL8s4jQu5VFUFmJOwAG5ubYF1nFtEosKmN2OypE3Mdj5Kkd2J9lsUUoZq83qEMNILEUzW1zEHrN1Ajtb7IHe3iNrrgLfBob0cysrKaiWWo0kG6iRyUB2uDo0kg9CSMTDABiYD3ExMTAYucLuVRtPUzVEg2iZqeBfwqLGR7/idrD2CMW6m7E4wpRVP1c8iT39GklklScXIQyHWyz/g8ROl91sADpsLg3N0wl0/FEkM9S04vRCYxpMBtCY0jVxJYXCGQtZze1jcgFcOEcyuoZWDKQCCDcEeYI6jFXL8vjiEgFyJJHkbVvvIbke7ALGWZiUgrpo9JZqxwuo+EMxiiUkjqu4bY7jbY4sNnVVTNLFKIql1p3qUaNWiuI2AKOt30lr+FgTfS222DNJklPFHJFHCixSly8YXwMXFm8PSxAsRjLJ8jp6VWWCFIgxBbSOptbc+7t7/ADwC1luYVjLSVckqGOoZAaeOMFFWZSVJluzMytpJYWUi4t97A2gzSqFXI1RURwxQzy81ZJlH2Nm5QERiGnbQ/MEhv4gfwr0TWiAC6qALAbAADbbAXNc1y1JVNRNRLMgBXmvEHUdRbUdQ+GAJR5kplEI1FuWJLhTp0lrDxdLkg+EXNhc2uL1OK6FJKWUOSulTIrg2KPH40cHsVZQfLzuLjAmbjmMzLDDTVcxdSY3WNY430gE6HmZNdgbnSDtfyON0+XVVZ4aoJDT3BMCOXeW33ZHsAsZO5RQdWwLAXUgWynMdVNDNIVTXFG7XNgC6Akb+02xVreKqeNgisZpTY8uBTK1t9yF9UbHdiAe3ljn/ABbKKqUu+mTlyyiniY+EmneOBCUt4tVXJZh1ZY1ANibt1dB9VZfakhRnVoYwpsgkeWWOIsxUDc6uvu7bYC19cVr7x5fpHf0ipjQn3CJZb+2+m3txms2ZN0io4v0TLJJ8dQjQfC2MK3iC9G88HrqyqUceJG5qq6ut9mAJ79wRcYsZxxHFTyLGyyu2lpH5SF+Wg21yAbhSbgbG+luwJAa7Zl/5L/3sT/tLzov/AHsG6SoWRFdGDIwDKym4KsAQQe4IN8LNRxHL6eaULAiKUGqaV0eUFQ7GFQhWSwJFtV7o3Qb4DeMuzFvWrYUB68ul8Q/Vd5WF/ayH3YzXhl2/K11Y57EOkdh7okUH3kY9i4jXkzzurJFCzrq2JcxsVeyDceMaQDY+wY9y3iLmTCGSCop5GQyKJglmVCochkdwCCy3DG+42wE/gqPzut/aG/5Y8/gom59JrL+fpL9PLyxp4ezupqtMjU6wwFWuTNqkDqdJQoq7EEMDc3BFrXwK4a4xnqqiMej3p5S+mSMTHlhb25rNGI7m3RXJBK9RgN+cUEdOUUz5k7SX0pFLI5souT7APacaaDN5YQ0qSy1dNG2meOWPTU023U2AMiqtiQy6ip1Bm2GHHMnZY3Mah3CkqpNgxAuBextuBvbFDhygMcOpyzSzHnSll0nWyjw6bnSqgBQtzYL1J3IEYpQ6hlIZWAYEG4IO4IPkRhBa6U8uXgKT6akEdyDrjldalwRbw6IWdbdtKnbY4P8ADScieppb+BCk8S/hjn1XUfoiVJLeWqwsAMZ5LwwlPPPUlmlnndiXboikABEH3RpRAT1Olb7AYA3BQxoSUREJFjpVRt8BiwBiXx6DgJiYmJgJiYmJgJjB474zxL4DnebZTAZnp6JRA6jXPMkskcdOrdCFR1XmndguwFizdQGs5HM+gx0EktQLgPV1c0kiXGx5QJ+0Nwb6NKgnrtpxoyLh+SplqTWRkQCsqJFjY7TsHCxyOu3gSJEVVOzEFjfbD8ii1treWAXDwrLJYz19W+99MTLAt7duWBJb2FyMVczyGlpkvI1ZUF2CJG1VM5dyCQqgyAXsCbkgAAk9MOGKGeVKxwuzl1Gki8alnGrbwhQTqv0264ABJkeWLLHDJTQvNICVSVec4Cgkm7a9Kjpqva5t12wbosgpYto6aCMdfBEi/wBQwuZZw87oyiM0kD+v4tVVP21SzXJj6dizEHqliMOka2wC5xBcVuXWt+WmBvt1ppP3+zDKThez5v47l3tlnv8ACmkwwNgORq90aVd1iFPXtc/cbM5p30+XhjJO9jZfLD/xZRyVVNogKBzJTyKz3K2jnjk307m4XptfbcdcLH0aKCQDuPq6jBHY3mrP+GDw4akht6FUtAoNxE6iWH3BWIdFFzZUdQLjawtgN+ccLx1LGRZJYHawdoio5qgggSAghrWsG9YXNjY4mYZfUc95IHhQSRRxM7qS6ct5DdQCA1xJtcgAjve2MIkzNQRqopNz4isse36oL2+ZxmXzP8NF/lzf9GAL5bSCGJIluVRVQX62UAb+3bC3xTlkAJmqqyWGDXEzRs6crUjKVsWQslyg2RlBIJ6kk2BU5ncryKMf4znyWO34OXe/t1Y2RTZiDvFRsLfdmkWx+MZuMABfMcskkldJp5o5gwlihjmmhZmAUswjRgG07dRfrYkAjZlOZUNMxZTXu5GnVNT10rBR91WeM6VvvYf8rHNeZ/gov8ub/oxTzRs2ETvGaQSLuEVJH1gdQCzIFby7E7EjrgPKLiKiiDCOOpQM7SMBQ1dizm7H8ltc77eZwPpEhkqEaA5oU5lzGBLDCrM+suwkCErcm6AlbXGncYbMuzOOeFZ43vGwLAnawF73B3BBBBB6EHAqPjmhIDc5tJ3DmGYLY99ZTTptvqva297YBkZb4r5fQpBGI476QWI1MWPiYsd2JJ3Pc4EnjXLvz+k/z8f/AFYrS8TmcFKBTOx2EpVlhS/Ry5AEg6EKl9XmB4gGuCjWrrK0lpECLT02uJ2ja8eqZgGWzD8sL2O4NvPFpeGpUP2VfVgDcK5ilXpbdnjMjD3v8cEchywU0QjBLHxM7kbyO7Fnc27sxLfHBLALRizGK5WWmqRa+l0eBif11LgC3mp+HXF/Ic6FSr3jaKSJzHLE9iUYWI3BIZSCCGBt8QRgqwwtUm2a1CjYNR0zn9YS1C3+QAwDNiYmJgJiYmK2YViwxvK5skas7HyVQSx+QwFHO8/jptCsrySyEiOGMBpHK7tYEgAAdWYhRtc7jFH07MX3Slpo1v0mqW1e+0cTL/pY94VpCwNXKCJ6lVaxH5OPrHEPLSDdvNix6WtopeImFfUU8vhjVokhc20l2iDshPUNZri+x6DpuGw0mZsf5VSKN9lppD+9ptz8B06Y2RUGYXs1XTabWutKwf2HeYr/AKNvZirlGeLGk0s8jWeumhjUhnIKOYhGiqC1iY2e1jYE9hgtl2dLLLJCVeOWMaijra6liA6sLqym3Y3He2ArDKKzvXn9nixqPDEx3OZVgPfR6Oq372HIJA95PvwWznMPR4JJtDPoW+lbXO46aiBt1322wMo+I2aVIZ6aamaTVyy7ROrlRqZbxO2k6d/Fa4vgMRwzON1zKsv+mKdl+I5IJHxGMzk9b/4gf2aLATLvpGSeYLCqSQmTlakk1zesVEhgVDaMkesWGxvbBmhz+aaQiOlbkrJJG0zSIDeNipKxi7EagQL2J2NrG+A0y8MVDTRzNXOXjV0FoYrfaadRAtYHwgX62LDucWXySqB8GYSf04YW+VlW2KeV8X8yOeeRVjihJGkOXmFiQBJFoBjZhYhd/WG+LOXcRO0wgnp5aeVkaSMOY3DqhGuxjZrFdS7G3UWv1wFLLuFqmAtyquONSEWy0w6RrpXZnIG3W21ydsXfQMxJ0mrpwv4lpjzPjeUpf3LiinF0zxJVJTD0NmT7R5rS6GcIX5QjItvexcGw6A7Y8i45j9IMUhijjMssKu0vjLwsVbVHpCohYEBi+5KC3i2C8+W1bEr9Y2IAJC08VwDe17k2vY/I41VWTSKrSz5lUqqKzNp5EaBVW5J+yJFhufFjLLpB9aVW/rU1GVPmBJUgkeY3HzHngNnFSzZNVmnhUFkrFmR5m+ztzllKsynUVYGyeFfIgDcC8fC8jAMMzr+mx1U5Fjve3IsfO/XGD5pU0bXqws1Pe3pESFWj9s0W/h/xibDuoAvjbQZu9NFF6ayKJNKo8asI0uqhVdmJszG/iNl6DqRqvZZmJnknso5Mb8tXv67AfaWH4VJC37lW7WwBSnnWRQyEMrAMrA3BBFwQe4IxsbCvkKeiVLUQJMLI1RADuY1DhZIv1FZ0K3/Gy9FGGgnbAKdCeVLmFObWAFSv6s8bBvYPtY5DbyYG9ycEOB0/7NogfzSn/wBimFvPZObVVUajUZ1p6Fdjdb8ySpOrbwiB1YkH1rDrh+iUBQBsALD3DpgMDTL+FfkP+WMwnljPEwExMTEwHjYW6f8A73n/APQ0/wDvFThkbAWjA9Oqf/s0493in2/44A3iYmJgJhd+kD/u+q2JAiLH9VbFj8gfkcMWMHjBBBFwdiPPAaqeZXAZDdSAVI6EEAj92BFJkAb0wVCxyLUTaipFwYxGiIGFuoC/1YHUsNTQEpFEamjBJREIE0OprlFDEJJGpPhF1KjbcYKwcRxPSmqBYRgOTdTqBjZkZdHUtqUrYdT064CovB6RwrHBNLEUnaoRy2sh316gdd9SkOw3ud73vvi/lOSclmleVppnAVpGAHhBJCqqgKqgm+w3O5xT+sswfdKKFF8p6nS3vtHFIoHTqb+zEFZmf5rR/Grk/u+AKZ9Riamnia+mSKRDbrZlINvbvgLwhkqcmGok5rzvBHczsWaMOilo1FgE32NgCbC5Nhba7Zo/T0GD2HnT39uoGHT7rH340lczBCmpy9SRcD0ebVYWBIBn7XHzwHsHCLRgRx1lSlOtgIVMfhUCwVZNGtV6bX7dcHKTLkiaRkUKZW1v13bSFvbtso6eXnvhYpMxqZZOVT5lSTsBdh6OWt7ykoAH78EXgzT7s9D8aab+3wGyHhWLmTySF5jOpjYSkMBGWZuWBYeEFja9yNt9sWMp4ehpizRBtb2DPJJJI5A6LrkZmCg3Om9rk4Xs6zPM6cKOdQPI5KxxinmBYgajc8+yqFBJY7AYrUHEtbII9VVlymVWeNeRNqdEW5cDnX0kAkXAuBfAObZXGYzEUXlsWLLbYlmLE+8sSb+ePRlkYLsI49T+udA8X623i+OFDIM8zCpAGumWTkxzMPRpCiCUkopPPvzCnit0Ate3e7XzVykA1G/KkkPJpNSHl6fDd5SQ7avCO+lvLANQitawAsLCw7eXuxrFEmhk0rpbUWWwsdZJa4tY3ub363OE6gzWsldUSpUM8YmhaWmXlzJZSSpjmvddQBGx3BHc4KiLNf5+g/Zp/wC3wBHPJeTTyusRl0xsREq6i9hsgUdb7C1sUMq4bWGlpqdXZBCUZuUQokZbswaw9VnNyBa+PBQZi27VkKHySmuv+lKTjVLw3LL/ACmumePYcuICBT+syeM9egYD2HAZZZKtTXyzIQ0dPH6MrC+8juHnF+jBQkS+xtYwx1AbQ2i2vSdOrpqtte3a+BeS1VKv8WpniBhFjFGwOgKSu4HTxXBvvfBUvgFvg3hU0aFppOfUuXZ5SLeuxZlQdl1E+V/gAGYYwjmBLKCCVtcdxfpcdr42YCYmJiYCYmK9NVpIXCsGMbaHA+62lWsfI6WB+OLGA8OAGUk+n13sWl/1JMMBwvZR/wB4V36tL/qPgGHExMTATExMa5JAu5IA8ybYDJzjmsfgy+KlJOqHMYaeUG1yhrVZS57l4mRie5Y4a5OMaL86ibf/AAba9/LwX9uFniOA1cE1VQq7PIgVonVozI0JDRSKrgEsrADp4lJW97EB0a+BfEOa+jRqwjaV3dY0jUgFmcmw1MQFHck/I4HZRxfHNSio0vqUKJYkRnlic7FWjQFwb3PToL4A53xXDWCCOATCbn0csZaBwhV5AQSxBUBoxJpvYm22AzyarzGtYyB1pkbnRnQBIqcmXlnQW06pXdXYOylVVFGkk4sZf9HsTuJ60c+XfwsxIUMTcMx8Uux3DHRe+lFvh0VVUX2A+Q3OMo5A3Qg+43wC2nB41sxqqoXJsqSCNEUkkIqIoFh59T3OBuW/R60GsrmVedYsdUqmx3sRdTYj2YeTiutUrHSHQt3AYE/L4YDmU8kzVUtLUJLMY44o5atUCx+jgtM4ZSbKzqNDFL6tIGxG2/h+eZ1mSIJNNVKnMawWONdDI8rkXZruHjjj/DCtreJiV49iRZqecoGOipQk3FwKaR1UlSNQJBGliQQW2vYgHwy0fLpIoJmp6pYBTmWMRyQy6FZk1D/CKwWV0cW3EqkhgVAXuApZoKuWlnAMhQFnAKgejrFGigXYPriKy6tQI3BUbYtTVFetWo01DA1NgqrH6P6MVI1GQDUHGxIY3DA28JFyfC3DDU5Ms8xnqG1XfToHi06jpufE2hbnyUAADbDOUwCnkSapzDJZGoGZUjjXTG0UyDkuF6+FNUe22oP8G/CTV5kjZhCYUneRHemnZYJOWUYat5dIS8bhT62wLixJFnbAVq+sjiUvK6xoLXZiABc2FydtztjltDw/mVXSSiaQOKiogmiZ20uIoxdeYEACmyxmyD1iSfPDj9ItOklPGkihomqaVZAfwmdQLe9iqn2McEspz2KeR411rIli0ckbxtpNwGCuBdbi1xcfPAK1L9Gya5SzsFeaKQsLapUEQWaOU2uUlfxOPvGxwu5hkE1LT1Ms0bsIpHnbSwsyyJUQOyHa5EBiYgkW0+ZN+p5zm0dMgeUkAnSLIzEtYnSFUEkkA2HfFXL8/p6hykcoMltWghla21zpYA23F7dNvPAcq4S43Qy89NBmnlphVkqwujPMG0De/K5kQLdNOn4dpp51dVZCGVgCCNwQehB7441xTwy71k1NDBop9MhiLrJoNRLArXSQ7KPD6o8IMIFhqF2z6J66R4Z4Wk50dLOaeGQKAGSNEC2I2YaQDe5vq8rYB/xUzCEujIJGiJHrpbUvtFwRf3jFvATiSlhZQ9TI4hS+qO/gkJtYMoGqQ36IDve1jgBeXOJEENDqSmW+upuSXJN3ERa7O7EktN0uTbU19JbK84SdmESu0abc6xCMw7KTu/6w8PtxUjoXq9p15dMLaYLWaQL3lI2CeUQ8gWO5UMCQgAACwHQDt7vLAZnC7wt+WzEnr6YB8BSU23u3Jt7cMTYXuFkPMr27PWEqfPTT08bfJ0ZT7VOAYhiYmJgBXEucx0dNLUSHwxKWI7seyj2k2Hxxz2oeaRJ5a2NJJlpIapI5AWjhM0syrHyidDaFQEswLFr72AAI/SnIJHpYGZggdJ3CqxDaZ4Y0DWBAW8jE6rbquK0Eoekq7kGRqKOUmx6NUVTH4atVgNht2tgCETvHPOqEqPrOlRtOw0mkguLDopbt7cTh9maWjlkYsRPmkQLEk3NQ5VQfILERbyAx7nsxE1bGim4myue6nxXkqERuxsAkIv7CcWYMulMsOmIiOHMaiToFAjeCfx79QZZSLi/U4DflnJZpqmRBHI801EWQvZ1SdkjLgGxew9c7jextgRl+VNStTQtJDIUNEmjWNQMMUqSPpY307qVA32OLs1SqRTKOseaRKb+c9RBJt/RmA998V4UK1dNPEE0Vk8l0liUvGyQyOWjlBvZxFsGvYMLWAtgC3GWXNKYGMBqadGYy04t4rgaH0sQJAm50HrcEbgYWOEY52zB2iy0UNOhlQuLxCVBcJqjWwMgfxBgNlJF+56hbbAzPM09GVXMUsq38RjAYxqOrFb6iB+iCcBo4rhnaklFOCZCF2DaWK6hzAp2s5j1BTcbkb45xxC0IEcGW5Q/pDLIol5DQNTsV0BzJos5F73DW2vffD5HxcJW009NUzi4UuIzGi3O/il0k2FybA9h3GGJRgFPjKnd46OIFTK01hfddQpZrk7brci+2FClpdEnLgAQF6YxoVKMBzqQqTGQChZkq5AGF9JY7Xwz8f0fpE9FTARFmeaUCVGZQI4WAewI6M69xvbDLQZPHGsYI1tGBaR93LBOXrLHfUUupPWx64C+HHTCdns4qpjHTU7VMsB0tLz3hihY2OlmRtTNax0qrEXFyL4t53wxKztLSVk1LK5Gv/CxsO9opLqpt3W2K2WUUmWzQpzmmgqZZA/NA1LO6mTWpUDaRla622LC1twQNcJ5L6HSxQFtbqCZHJJLuxu7kkkm58/YMGceIce4BM+lKorI6VWohc8xOZYXfl7+rse9hcAkX23wE4ZqlOaU/Kmq5FanqA4qEkspDxHSkksau/ive97eEbdMNHGa3ehBAaNqtA4v1IR2j94EgDfDHquHzWw35NISf0WnlFviyxN08sAJ+lDieejFLHTqFNTKIjM4GiO5A77ajcnxbWVsXOHK5/SZIDUrWokYcTBUDIXcjls0fgYlQCLAdBcbg4aqimWQaXUMp6hgCD7wdjjCCkjjWyKqKN7KoAv3NgMByv6W89meaCCl1jkVCGZgxRQ5iMsalgb6RGGdiBYW63GG/6NsmNJRqrKFklkkncC+xka46knZAo33288LFTw3SwOv1jNI7TtNMIoedoRyV1tqj+1KhdCjWbXvYC4AcOC5JDHKH5xQTuIGmBEjQ6UIJvZrai4BYXIAv54Bie+BcWSLzzPIzyvfwByNMQ8kUbA+bm7bne1gC2JgJiYmMWa2A9bC7wL+Rn/8AW13+9S4YS2AXBUdoJG7PVVcg2ts9TKRgD+JiYmA599IeUTyTpLHGzIscakqzX1elwNbQvrjSCTq2AF+2Cldwub1HJ0IstItMiG4Csskz3JsdvtfLscNcgwB4izpYtNOGKzzpKIW03VGWMnWx6BV6/DAVTxCErKiBo7ssCTqyKfEgD6hIw6EMtlva+rbvgRwRxDU1zwzSAaDDJqEJOhJTJcLIrb6uUFsQSLl9umKmSVbgUtVUoIp9CIvLaOSSuaSICSwiYqFusTK9/CFJOlb3yq81lqxJrMiKIp3SnhuLmCbkuJZVIdmD76Y9K7Hd9jgDmc/V8fMSaoSJnqIalxzF1GSNotHhNyFPJUWA39hN8CfrSN6jLUpoZ+TDUPHzHjZIx/F549IZ7MSN7WUi62vfC/X1ccHMjCHVTzSytFBGLrHBXJUR6wgCrqgUkNIbnfe97lqHLWktWqweVZRPHSLMr6I3dmlBINpJiHZgSLKVVVO2oh0w9P8Aljm/HX0lyUE3KSgmltb7RrrG11B8DANe1x1t3w/ZfmEc6K8TBkbodx02IINipBBBBsQQQemLIT24DiUX03VB2OXC9v5xh0Ha6Y7LllUJY0kUEK6qwDCxAYXsR2OK9Pl0qzNIaqV0N7QssWhb9LEIH29rH23xfO3twC9Xs0eYLLILxCllCuEb7MiSIuGYdS40kC3SNj54tQcWULC4q6cfrSKp+TEHCnxpmYqGidEjlo6adfSZGW4DMwjIjcjblhi7yJbTYWa4a1TimlmhlSF5DLHypGiLm8kgWelJha4+0ZV1aWJuRLaxIJIdFos2p5rmKaKW3XQ6tb32JwN4zpzLSScpRJLHpliH+MiYMljcdSLHcbFh3wtZskUtcsD09O0Qqkh0tChuslHJNckg7q6bWt62+NNLkMCxxtyY7NWyQsBdFWPnTIoCRkLe4VbkEm5vfrgGXJ+NqKZIyZ1iaRBIqTXjbSTYEa7ahfoRse2GITKehHzwh5jkdMks8IoKV+XS8+ASLqBYFwyWN9CAhPVA6/IVWQ0ixwumXUf2lCay3JXZlanFtgLrplbr5YBx4tcaqLcfyyL/AFJMKnE+dZVFVS82rqqeVyqy8hp0V2jUAHUi2uoIB0kdgceLw3TrCW5EcTLXvCZrWlWNp2WIpJ6yt4o9Jv0sOmJXLQrUSx5rTQySII2NWIDpkWTWimXQp5T+BgSTp8NwR0AGOEOJ6Lxj619JZyCvPdEZVBsFChUF7nc2ubjyGHa+OSyZFw1e6zU6eYSqNmFwbG7m427Yb348oxGTAz1ARTtTxySDwi5Bk06AQovZmBtbzwFqn+0zKQ2NoKeNVPa87szj2MBEnwYdiMMFxjnyyVEKLOJoopqyojMq8rnBOcFipx+VjICogUtY6iSbADHsGZZgUnZqqEGGpFMQKM9WeMK9zOPCY5Fcjtci5tuHQQ18e459wvnFZBUNBWOKhGqJYBKFCGJ9IljDDUQVkjYabeqQFPXHQFNxgK2ZViQxtJI2lV6n+oC25JNgANyThOzSrapOiRXfWAY6FDpcqej1Tg+BD10XtbazHwhyq6JJChYXKNrW/QNYgG3Q2v3/AK7HGSUqgkgAFjdiALk2tv57WG/lgJTqQq6gAbC4XoDboPZe/bAngZCKGG97kOd/0pGIPxBvgvWX5b266Tb32OBXA9/q6ive/o1Pe/nykvgDeJiYmA1VMoUXLBfeQMc6ljhdKmauieWFWlropkdjFJCyKix9VsWjVLxNdW1E9CbMvGsUUscVNKisKiR4lZgPsmEEriQdwRotcEEX2OEni+ISRQUiVM1RDM8YeRXjZEtLFCiEgC6l5QxG7Gw3AGwDnzVqmjkqGdSKujzB2ACnkpC0CRRKbAgIrsSBbUWJPazdR5NJJOyRvoEbVCyzx7ErUVDTcmMdFkF1Lydug3JKrmZxovOjIsGXN4UTYAmSopURQSRa7MoHvx1Dh7LxT08cQG6r4j1Jc7uxPViWJJJ6kk4Dbl2WxQII4kCqLm3mT1JJ3ZidyTucK3HuS00VFPMtHTFoUMo1RC3g3I8FmBK3Aa+xsTsMOuNNXTiRWRt1ZSpHsYWP7sAmrwZLBM09DVyRu9i8c32sUllsNXR72sNdy3mTi/DxcIiI69TRybeN/wAg233JzZf6LaWHl3M4YreQVoqgkTR3SJmFhPEvqMrdGcJYMosQQTaxBwZziAyxMqiMsR4eautNWxBZbi4HsOAFTcaUpOmBzVyHolLaX5sDoQe1mFri9r4C18uYVIbn0pjp+vKFSqMygG/NkW5t+glhbqzDbDVS2ggDTSRnQgaSXSEU2Hie3RQevXpgPKJMzBQAxUXhLMRZ6lepUKR4ITaxJ3cXtYbkKuWU1TXUqauXR0ssQCxQrqkMbrsNTKFjBXsqEjY3B2wWzbhaGpFOsoLRwarIQCHDRNF4ri+wYkWtvg/GtgB5bYywHOq+lloZoVe0kDVEBSplK64bXVo5XO7AxllSQ7ktoO5BNkwO1FMq3DDMy/8ARXMVcn/JucOOY0CTxvFIA0cilGB7hhY4TsmeZaCrV7SVEErqR01FNBRmt0LoFkJHdz06AC2ZRg5jEpP5akqI9r9EkhJ9n38KFbZqGKQX8OS1iAHuYxT7/NMPWZxgVlG56/bxj+mgf+qLAany7QtJFsyiOrp+tyQRcC+3ZDfAD8wY8iqLXF8wy9lvboWoNx7L3/fghn+aNFUzCnESSLEjTSujSMy/amKOOJGVpGAWVjvsOxvgLUJUS0zUQVDWVFLTs92I5LLGqu8th4CHHgtcsb9At8M2T8KLCzNI/OPOedWYDUxkiEZ1k9SBqAtYBWtawwCxw9xPGBWTTVdMXmEbREBkDKIVCs0RZ5Eu7aT+rte+PKDN3goY6fm09TCYGp1eMPHImmJ0UmNi2tdaFS913+7tgkODJQHXWpvR01Kr79Yp5HJ09gEKW37Yz4l4KL00rI8kkypVPGqsY7yzyCQbhh0KhQL23PngBU66plbYAJkbm/l6TP8A88E+Iqay5tEpUa4Y6q39Fkcn2n0f9wxoqKYPB6RTreGSmoNJvc3gqAyrYd9Ltc2wbzun11bJZbT0M8bEj1uW66B5EATSbd7+w4ANxCQrVsijTy3oK7mb+qraZCB3IhiYe3UBjoK459nsAmjVVDEVOVzpqW+3LETKAO5PNbr5Yz4f41lkVA6wzuVQlYnMU3jBN/R5wDYAbaXOrqBYjAP+JgHScVU7OInLwSnpHOvLY7gWW/hk6j1C3UDrgyJMBrrmtG58lY/IHAngQ/8AZtEdt6aAm3mYkJ6YnG9Qy0FRoJDuhiQjqGltGpHtBYH4YK5fTLFGsagBUVUAAsAFUAADsLDAWMTExMANzzJoKpAk8YkUNqAJI3sR2INipKkdCCQdjjlfFOVKmcrZYI2kEPK0aeYgENYA6giykPGpOxH5Pfz7K2Of8Xwt9Z0x1DQXpwU0i9+TmW+rrawtbAaGiLzRyPczelwLFuQCslPSzTbA7/kS3Ta3xx0JiQDYb2Nh5nsL9sc2yPM2ObU0RA0miSX+nJCo1e8LFpHsc46cuAXuEMxqZxI9SEjIcx8lV3jZQNV5NbcwG4sdK+61jhiwA4Yi0y1x/FVlvd/F6cf/AM3+OD+AH51lMVTEY5V1DYgg2KsOjqw3Vgdww3GAR5hBo62NpopQY0nUECUMpukoSxifSCCwsrdrX0htwo/SVmZp4IGGoq1SiuqOULKEka2td1GpVvbqAR3wGrKdWY8iR4ORSR2ZIX0l5JF2XWqkhEjO+knVqtcDTYuQGE/6JpdeVU72I1tO9iSxGuplaxY7sd+p3PXDjgPDhcyvMql66ohk5axxJEyKguWWXmBSzlhY3jYFdHkb77MbdDhZyiS+a14/DBRL796k/wDHAMy9N8KUSfbZlTtqHMVZwbADS8Ai2PmGiPX2YbsLeX+Kvrh/iqYfMT4C7m/5Sla4tziL+eqGUAfEkYHZ79jT80eKSKZnhUMQHllLxxo1+oJlsVHfp0GLlcuqCnY3uJKZtjbdnRfl4r2wt1E/MkdWUaUzeFLC41aYoZFJN+oex2sDpA87g08OZOKeMgnXM51zS95JCPE3XYdlXoqgAdMFrYU6+MfW1P61/Rp5D430+BokA0X02tISbjcqh+6MNuA8KjHhxlhS+kamElLpboailBsSDZqmFSAQdrhrfP2EBWzaA0E3MhYiKrZkePqqVDKzJKoOyl2GgrtqZ1PW+D1W/wBvTEgePmJc9Rqj17f5vAv6SYNWWz9LjlkEi+6yJY9f+OM6heZFl0j21LLA+1wNTQSKbC5NrOepPbrgNdNWKHy23j5nOgvqvYrEztcncm8JX54y4Lo46nKqMToswNOlxIoYG6gd8VMpi5skNrIKbMKwAAesCtR7QF/KHsemCf0dLbLKMeUCD92A1VfCa6CkM0iob3jl/jER2bqk2prEncK69LAjAGop6nLraC6RXHihR5oB2s9ObyQA3GnkuVHcWWzdGxMBzCrnrMzlpolZVhjnjmmeKKddoiGVQ0qrclgLaQbdexB6amPRj3ATExMTAf/Z"/>
          <p:cNvSpPr>
            <a:spLocks noChangeAspect="1" noChangeArrowheads="1"/>
          </p:cNvSpPr>
          <p:nvPr/>
        </p:nvSpPr>
        <p:spPr bwMode="auto">
          <a:xfrm>
            <a:off x="155575" y="-1462088"/>
            <a:ext cx="3162300" cy="3057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7766" name="AutoShape 6" descr="https://www.franchisehelp.com/wp-content/uploads/2010/12/Work-from-Home-Home-Based-Office-Personality-Test-Franchise-Help.jpg"/>
          <p:cNvSpPr>
            <a:spLocks noChangeAspect="1" noChangeArrowheads="1"/>
          </p:cNvSpPr>
          <p:nvPr/>
        </p:nvSpPr>
        <p:spPr bwMode="auto">
          <a:xfrm>
            <a:off x="155575" y="-1462088"/>
            <a:ext cx="3162300" cy="3057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7768" name="AutoShape 8" descr="https://www.franchisehelp.com/wp-content/uploads/2010/12/Work-from-Home-Home-Based-Office-Personality-Test-Franchise-Help.jpg"/>
          <p:cNvSpPr>
            <a:spLocks noChangeAspect="1" noChangeArrowheads="1"/>
          </p:cNvSpPr>
          <p:nvPr/>
        </p:nvSpPr>
        <p:spPr bwMode="auto">
          <a:xfrm>
            <a:off x="155575" y="-1462088"/>
            <a:ext cx="3162300" cy="3057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woman-masks.png"/>
          <p:cNvPicPr>
            <a:picLocks noChangeAspect="1"/>
          </p:cNvPicPr>
          <p:nvPr/>
        </p:nvPicPr>
        <p:blipFill>
          <a:blip r:embed="rId2"/>
          <a:stretch>
            <a:fillRect/>
          </a:stretch>
        </p:blipFill>
        <p:spPr>
          <a:xfrm>
            <a:off x="1428728" y="2143116"/>
            <a:ext cx="6357982" cy="291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personality.jpg"/>
          <p:cNvPicPr>
            <a:picLocks noChangeAspect="1"/>
          </p:cNvPicPr>
          <p:nvPr/>
        </p:nvPicPr>
        <p:blipFill>
          <a:blip r:embed="rId3"/>
          <a:srcRect b="39437"/>
          <a:stretch>
            <a:fillRect/>
          </a:stretch>
        </p:blipFill>
        <p:spPr>
          <a:xfrm>
            <a:off x="2500298" y="428604"/>
            <a:ext cx="4064000" cy="1638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Rot="1" noChangeArrowheads="1"/>
          </p:cNvSpPr>
          <p:nvPr>
            <p:ph type="title"/>
          </p:nvPr>
        </p:nvSpPr>
        <p:spPr>
          <a:xfrm>
            <a:off x="1643042" y="1142984"/>
            <a:ext cx="2314564" cy="714380"/>
          </a:xfrm>
          <a:noFill/>
        </p:spPr>
        <p:txBody>
          <a:bodyPr>
            <a:noAutofit/>
          </a:bodyPr>
          <a:lstStyle/>
          <a:p>
            <a:r>
              <a:rPr lang="en-US" sz="4000" dirty="0" smtClean="0">
                <a:solidFill>
                  <a:schemeClr val="tx1"/>
                </a:solidFill>
                <a:effectLst/>
                <a:latin typeface="Berlin Sans FB Demi" pitchFamily="34" charset="0"/>
              </a:rPr>
              <a:t>FREUD</a:t>
            </a:r>
            <a:endParaRPr lang="en-US" sz="4000" dirty="0">
              <a:solidFill>
                <a:schemeClr val="tx1"/>
              </a:solidFill>
              <a:effectLst/>
              <a:latin typeface="Berlin Sans FB Demi" pitchFamily="34" charset="0"/>
            </a:endParaRPr>
          </a:p>
        </p:txBody>
      </p:sp>
      <p:sp>
        <p:nvSpPr>
          <p:cNvPr id="7" name="Slide Number Placeholder 5"/>
          <p:cNvSpPr>
            <a:spLocks noGrp="1"/>
          </p:cNvSpPr>
          <p:nvPr>
            <p:ph type="sldNum" sz="quarter" idx="12"/>
          </p:nvPr>
        </p:nvSpPr>
        <p:spPr/>
        <p:txBody>
          <a:bodyPr/>
          <a:lstStyle/>
          <a:p>
            <a:fld id="{4A487420-BE39-4CA6-96AF-7A45E6C39D45}" type="slidenum">
              <a:rPr lang="en-US"/>
              <a:pPr/>
              <a:t>8</a:t>
            </a:fld>
            <a:endParaRPr lang="en-US"/>
          </a:p>
        </p:txBody>
      </p:sp>
      <p:pic>
        <p:nvPicPr>
          <p:cNvPr id="8200" name="Picture 8" descr="DD00752_"/>
          <p:cNvPicPr>
            <a:picLocks noChangeAspect="1" noChangeArrowheads="1"/>
          </p:cNvPicPr>
          <p:nvPr/>
        </p:nvPicPr>
        <p:blipFill>
          <a:blip r:embed="rId4" cstate="print"/>
          <a:srcRect/>
          <a:stretch>
            <a:fillRect/>
          </a:stretch>
        </p:blipFill>
        <p:spPr bwMode="auto">
          <a:xfrm rot="4512782">
            <a:off x="3929058" y="762000"/>
            <a:ext cx="4300542" cy="4358657"/>
          </a:xfrm>
          <a:prstGeom prst="rect">
            <a:avLst/>
          </a:prstGeom>
          <a:noFill/>
        </p:spPr>
      </p:pic>
      <p:sp>
        <p:nvSpPr>
          <p:cNvPr id="8201" name="Text Box 9"/>
          <p:cNvSpPr txBox="1">
            <a:spLocks noChangeArrowheads="1"/>
          </p:cNvSpPr>
          <p:nvPr/>
        </p:nvSpPr>
        <p:spPr bwMode="auto">
          <a:xfrm>
            <a:off x="2743200" y="2936875"/>
            <a:ext cx="4267200" cy="457200"/>
          </a:xfrm>
          <a:prstGeom prst="rect">
            <a:avLst/>
          </a:prstGeom>
          <a:noFill/>
          <a:ln w="9525">
            <a:noFill/>
            <a:miter lim="800000"/>
            <a:headEnd/>
            <a:tailEnd/>
          </a:ln>
          <a:effectLst/>
        </p:spPr>
        <p:txBody>
          <a:bodyPr>
            <a:spAutoFit/>
          </a:bodyPr>
          <a:lstStyle/>
          <a:p>
            <a:pPr eaLnBrk="1" hangingPunct="1"/>
            <a:endParaRPr lang="en-US" sz="2400">
              <a:latin typeface="Times New Roman" pitchFamily="18" charset="0"/>
            </a:endParaRPr>
          </a:p>
        </p:txBody>
      </p:sp>
      <p:sp>
        <p:nvSpPr>
          <p:cNvPr id="8202" name="Text Box 10"/>
          <p:cNvSpPr txBox="1">
            <a:spLocks noChangeArrowheads="1"/>
          </p:cNvSpPr>
          <p:nvPr/>
        </p:nvSpPr>
        <p:spPr bwMode="auto">
          <a:xfrm>
            <a:off x="5143504" y="1500174"/>
            <a:ext cx="2500330" cy="2585323"/>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60000"/>
            </a:pPr>
            <a:r>
              <a:rPr lang="en-US" b="1" dirty="0">
                <a:latin typeface="Cambria Math" pitchFamily="18" charset="0"/>
                <a:ea typeface="Cambria Math" pitchFamily="18" charset="0"/>
              </a:rPr>
              <a:t>Stress comes from the </a:t>
            </a:r>
            <a:r>
              <a:rPr lang="en-US" b="1" dirty="0">
                <a:solidFill>
                  <a:srgbClr val="FF0000"/>
                </a:solidFill>
                <a:latin typeface="Cambria Math" pitchFamily="18" charset="0"/>
                <a:ea typeface="Cambria Math" pitchFamily="18" charset="0"/>
              </a:rPr>
              <a:t>tension between your id (impulses) and the superego (society</a:t>
            </a:r>
            <a:r>
              <a:rPr lang="en-US" b="1" dirty="0" smtClean="0">
                <a:solidFill>
                  <a:srgbClr val="FF0000"/>
                </a:solidFill>
                <a:latin typeface="Cambria Math" pitchFamily="18" charset="0"/>
                <a:ea typeface="Cambria Math" pitchFamily="18" charset="0"/>
              </a:rPr>
              <a:t>). </a:t>
            </a:r>
            <a:r>
              <a:rPr lang="en-US" b="1" dirty="0" smtClean="0">
                <a:latin typeface="Cambria Math" pitchFamily="18" charset="0"/>
                <a:ea typeface="Cambria Math" pitchFamily="18" charset="0"/>
              </a:rPr>
              <a:t>This </a:t>
            </a:r>
            <a:r>
              <a:rPr lang="en-US" b="1" dirty="0">
                <a:latin typeface="Cambria Math" pitchFamily="18" charset="0"/>
                <a:ea typeface="Cambria Math" pitchFamily="18" charset="0"/>
              </a:rPr>
              <a:t>is </a:t>
            </a:r>
            <a:r>
              <a:rPr lang="en-US" b="1" dirty="0">
                <a:solidFill>
                  <a:srgbClr val="FF0000"/>
                </a:solidFill>
                <a:latin typeface="Cambria Math" pitchFamily="18" charset="0"/>
                <a:ea typeface="Cambria Math" pitchFamily="18" charset="0"/>
              </a:rPr>
              <a:t>controlled by the ego (identity</a:t>
            </a:r>
            <a:r>
              <a:rPr lang="en-US" b="1" dirty="0" smtClean="0">
                <a:solidFill>
                  <a:srgbClr val="FF0000"/>
                </a:solidFill>
                <a:latin typeface="Cambria Math" pitchFamily="18" charset="0"/>
                <a:ea typeface="Cambria Math" pitchFamily="18" charset="0"/>
              </a:rPr>
              <a:t>)</a:t>
            </a:r>
            <a:r>
              <a:rPr lang="en-US" b="1" dirty="0" smtClean="0">
                <a:latin typeface="Cambria Math" pitchFamily="18" charset="0"/>
                <a:ea typeface="Cambria Math" pitchFamily="18" charset="0"/>
              </a:rPr>
              <a:t>. You </a:t>
            </a:r>
            <a:r>
              <a:rPr lang="en-US" b="1" dirty="0">
                <a:latin typeface="Cambria Math" pitchFamily="18" charset="0"/>
                <a:ea typeface="Cambria Math" pitchFamily="18" charset="0"/>
              </a:rPr>
              <a:t>try to use defense mechanisms to protect your ego.</a:t>
            </a:r>
          </a:p>
        </p:txBody>
      </p:sp>
      <p:pic>
        <p:nvPicPr>
          <p:cNvPr id="8203" name="Picture 11" descr="freud2"/>
          <p:cNvPicPr>
            <a:picLocks noChangeAspect="1" noChangeArrowheads="1"/>
          </p:cNvPicPr>
          <p:nvPr/>
        </p:nvPicPr>
        <p:blipFill>
          <a:blip r:embed="rId5" cstate="print"/>
          <a:srcRect/>
          <a:stretch>
            <a:fillRect/>
          </a:stretch>
        </p:blipFill>
        <p:spPr bwMode="auto">
          <a:xfrm>
            <a:off x="1714480" y="1928802"/>
            <a:ext cx="2100250" cy="2684663"/>
          </a:xfrm>
          <a:prstGeom prst="rect">
            <a:avLst/>
          </a:prstGeo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Rot="1" noChangeArrowheads="1"/>
          </p:cNvSpPr>
          <p:nvPr>
            <p:ph type="title"/>
          </p:nvPr>
        </p:nvSpPr>
        <p:spPr>
          <a:xfrm>
            <a:off x="1928794" y="928670"/>
            <a:ext cx="2943220" cy="947758"/>
          </a:xfrm>
        </p:spPr>
        <p:txBody>
          <a:bodyPr>
            <a:normAutofit/>
          </a:bodyPr>
          <a:lstStyle/>
          <a:p>
            <a:r>
              <a:rPr lang="en-US" sz="4400" dirty="0" smtClean="0">
                <a:solidFill>
                  <a:schemeClr val="tx1"/>
                </a:solidFill>
                <a:effectLst/>
                <a:latin typeface="Berlin Sans FB Demi" pitchFamily="34" charset="0"/>
              </a:rPr>
              <a:t>JUNG</a:t>
            </a:r>
            <a:endParaRPr lang="en-US" sz="4400" dirty="0">
              <a:solidFill>
                <a:schemeClr val="tx1"/>
              </a:solidFill>
              <a:effectLst/>
              <a:latin typeface="Berlin Sans FB Demi" pitchFamily="34" charset="0"/>
            </a:endParaRPr>
          </a:p>
        </p:txBody>
      </p:sp>
      <p:sp>
        <p:nvSpPr>
          <p:cNvPr id="6" name="Slide Number Placeholder 5"/>
          <p:cNvSpPr>
            <a:spLocks noGrp="1"/>
          </p:cNvSpPr>
          <p:nvPr>
            <p:ph type="sldNum" sz="quarter" idx="12"/>
          </p:nvPr>
        </p:nvSpPr>
        <p:spPr/>
        <p:txBody>
          <a:bodyPr/>
          <a:lstStyle/>
          <a:p>
            <a:fld id="{7D58B75F-7185-4890-94F1-5CD983A0307A}" type="slidenum">
              <a:rPr lang="en-US"/>
              <a:pPr/>
              <a:t>9</a:t>
            </a:fld>
            <a:endParaRPr lang="en-US"/>
          </a:p>
        </p:txBody>
      </p:sp>
      <p:pic>
        <p:nvPicPr>
          <p:cNvPr id="9224" name="Picture 8" descr="jung"/>
          <p:cNvPicPr>
            <a:picLocks noChangeAspect="1" noChangeArrowheads="1"/>
          </p:cNvPicPr>
          <p:nvPr/>
        </p:nvPicPr>
        <p:blipFill>
          <a:blip r:embed="rId3" cstate="print"/>
          <a:srcRect/>
          <a:stretch>
            <a:fillRect/>
          </a:stretch>
        </p:blipFill>
        <p:spPr bwMode="auto">
          <a:xfrm>
            <a:off x="1928794" y="1928802"/>
            <a:ext cx="2181225" cy="2895600"/>
          </a:xfrm>
          <a:prstGeom prst="rect">
            <a:avLst/>
          </a:prstGeom>
          <a:noFill/>
        </p:spPr>
      </p:pic>
      <p:pic>
        <p:nvPicPr>
          <p:cNvPr id="9225" name="Picture 9" descr="DD00752_"/>
          <p:cNvPicPr>
            <a:picLocks noChangeAspect="1" noChangeArrowheads="1"/>
          </p:cNvPicPr>
          <p:nvPr/>
        </p:nvPicPr>
        <p:blipFill>
          <a:blip r:embed="rId4" cstate="print"/>
          <a:srcRect/>
          <a:stretch>
            <a:fillRect/>
          </a:stretch>
        </p:blipFill>
        <p:spPr bwMode="auto">
          <a:xfrm rot="3513388">
            <a:off x="4333218" y="870444"/>
            <a:ext cx="3839835" cy="4105152"/>
          </a:xfrm>
          <a:prstGeom prst="rect">
            <a:avLst/>
          </a:prstGeom>
          <a:noFill/>
        </p:spPr>
      </p:pic>
      <p:sp>
        <p:nvSpPr>
          <p:cNvPr id="9227" name="Text Box 11"/>
          <p:cNvSpPr txBox="1">
            <a:spLocks noChangeArrowheads="1"/>
          </p:cNvSpPr>
          <p:nvPr/>
        </p:nvSpPr>
        <p:spPr bwMode="auto">
          <a:xfrm>
            <a:off x="5429256" y="1500174"/>
            <a:ext cx="2571768" cy="2246769"/>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60000"/>
              <a:buFont typeface="Wingdings" pitchFamily="2" charset="2"/>
              <a:buNone/>
            </a:pPr>
            <a:r>
              <a:rPr lang="en-US" sz="2000" b="1" dirty="0">
                <a:latin typeface="Cambria Math" pitchFamily="18" charset="0"/>
                <a:ea typeface="Cambria Math" pitchFamily="18" charset="0"/>
              </a:rPr>
              <a:t>Your personality arises </a:t>
            </a:r>
            <a:r>
              <a:rPr lang="en-US" sz="2000" b="1" dirty="0">
                <a:solidFill>
                  <a:srgbClr val="FF0000"/>
                </a:solidFill>
                <a:latin typeface="Cambria Math" pitchFamily="18" charset="0"/>
                <a:ea typeface="Cambria Math" pitchFamily="18" charset="0"/>
              </a:rPr>
              <a:t>through individuation.  </a:t>
            </a:r>
            <a:r>
              <a:rPr lang="en-US" sz="2000" b="1" dirty="0">
                <a:latin typeface="Cambria Math" pitchFamily="18" charset="0"/>
                <a:ea typeface="Cambria Math" pitchFamily="18" charset="0"/>
              </a:rPr>
              <a:t>Stress may result from conflicts between your conscious and unconscious.  </a:t>
            </a:r>
            <a:endParaRPr lang="en-US" b="1" dirty="0">
              <a:latin typeface="Cambria Math" pitchFamily="18" charset="0"/>
              <a:ea typeface="Cambria Math" pitchFamily="18" charset="0"/>
            </a:endParaRPr>
          </a:p>
        </p:txBody>
      </p:sp>
    </p:spTree>
  </p:cSld>
  <p:clrMapOvr>
    <a:masterClrMapping/>
  </p:clrMapOvr>
  <p:transition/>
</p:sld>
</file>

<file path=ppt/theme/_rels/theme10.xml.rels><?xml version="1.0" encoding="UTF-8" standalone="yes"?>
<Relationships xmlns="http://schemas.openxmlformats.org/package/2006/relationships"><Relationship Id="rId1" Type="http://schemas.openxmlformats.org/officeDocument/2006/relationships/image" Target="../media/image7.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2.xml.rels><?xml version="1.0" encoding="UTF-8" standalone="yes"?>
<Relationships xmlns="http://schemas.openxmlformats.org/package/2006/relationships"><Relationship Id="rId1" Type="http://schemas.openxmlformats.org/officeDocument/2006/relationships/image" Target="../media/image9.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l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82EB108-EDE6-4B8E-957B-D4A69BF580EA}"/>
    </a:ext>
  </a:extLst>
</a:theme>
</file>

<file path=ppt/theme/theme10.xml><?xml version="1.0" encoding="utf-8"?>
<a:theme xmlns:a="http://schemas.openxmlformats.org/drawingml/2006/main" name="3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1.xml><?xml version="1.0" encoding="utf-8"?>
<a:theme xmlns:a="http://schemas.openxmlformats.org/drawingml/2006/main" name="Flow">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1_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4.xml><?xml version="1.0" encoding="utf-8"?>
<a:theme xmlns:a="http://schemas.openxmlformats.org/drawingml/2006/main" name="1_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Concours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Urb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Aspect">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1_Aspect">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2_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Aspect</Template>
  <TotalTime>2705</TotalTime>
  <Words>2771</Words>
  <Application>Microsoft Office PowerPoint</Application>
  <PresentationFormat>On-screen Show (4:3)</PresentationFormat>
  <Paragraphs>308</Paragraphs>
  <Slides>35</Slides>
  <Notes>18</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35</vt:i4>
      </vt:variant>
    </vt:vector>
  </HeadingPairs>
  <TitlesOfParts>
    <vt:vector size="50" baseType="lpstr">
      <vt:lpstr>Slice</vt:lpstr>
      <vt:lpstr>Oriel</vt:lpstr>
      <vt:lpstr>Concourse</vt:lpstr>
      <vt:lpstr>Median</vt:lpstr>
      <vt:lpstr>Urban</vt:lpstr>
      <vt:lpstr>Apex</vt:lpstr>
      <vt:lpstr>Aspect</vt:lpstr>
      <vt:lpstr>1_Aspect</vt:lpstr>
      <vt:lpstr>2_Aspect</vt:lpstr>
      <vt:lpstr>3_Aspect</vt:lpstr>
      <vt:lpstr>Flow</vt:lpstr>
      <vt:lpstr>Verve</vt:lpstr>
      <vt:lpstr>1_Oriel</vt:lpstr>
      <vt:lpstr>1_Urban</vt:lpstr>
      <vt:lpstr>Clip</vt:lpstr>
      <vt:lpstr>FEM 3105 STRESS AND COPING</vt:lpstr>
      <vt:lpstr>Slide 2</vt:lpstr>
      <vt:lpstr>PERSONAL FACTORS</vt:lpstr>
      <vt:lpstr>PERCEPTIONS OF THE STRESSOR &amp; COPING</vt:lpstr>
      <vt:lpstr>Slide 5</vt:lpstr>
      <vt:lpstr>CONTROLLABILITY</vt:lpstr>
      <vt:lpstr>Slide 7</vt:lpstr>
      <vt:lpstr>FREUD</vt:lpstr>
      <vt:lpstr>JUNG</vt:lpstr>
      <vt:lpstr>KUBLER-ROSS</vt:lpstr>
      <vt:lpstr>FRANKL</vt:lpstr>
      <vt:lpstr>MASLOW'S HIERARCHY OF NEEDS</vt:lpstr>
      <vt:lpstr> WHAT IT REALLY MEANS TO HAVE A TYPE A PERSONALITY…  </vt:lpstr>
      <vt:lpstr>TYPE A PERSONALITY</vt:lpstr>
      <vt:lpstr>Anxious-Reactive Type  </vt:lpstr>
      <vt:lpstr>3 KEY BELIEFS THAT HELPED TURN ADVERSITY INTO AN ADVANTAGE</vt:lpstr>
      <vt:lpstr>TYPE B PERSONALITY</vt:lpstr>
      <vt:lpstr>Personality factors that influence how one responds to stress…</vt:lpstr>
      <vt:lpstr>Slide 19</vt:lpstr>
      <vt:lpstr>Self -Concept</vt:lpstr>
      <vt:lpstr>Self Concept consists of:</vt:lpstr>
      <vt:lpstr>WHAT IS SELF-ESTEEM? </vt:lpstr>
      <vt:lpstr>WHAT IS SELF-EFFICACY? </vt:lpstr>
      <vt:lpstr>Factors Affecting Self-concept</vt:lpstr>
      <vt:lpstr>Self Concept &amp; Stress</vt:lpstr>
      <vt:lpstr>Are You The Master  Of Your Fate?  -J.B. Rotter (1966)</vt:lpstr>
      <vt:lpstr>LOCUS OF CONTROL (Rotter, 1966)</vt:lpstr>
      <vt:lpstr>Examples of External and Internal Locus of Control</vt:lpstr>
      <vt:lpstr>THE PARADOX OF CONTROL</vt:lpstr>
      <vt:lpstr>Emotional Quotient (EQ) </vt:lpstr>
      <vt:lpstr>Slide 31</vt:lpstr>
      <vt:lpstr>Stress Intensity: Eight factors </vt:lpstr>
      <vt:lpstr>Stress Intensity: Eight factors </vt:lpstr>
      <vt:lpstr>WAYS TO AVOID/RELIEVE STRESS</vt:lpstr>
      <vt:lpstr>THANK YOU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INFLUENCING STRESS &amp; COPING</dc:title>
  <dc:creator>user</dc:creator>
  <cp:lastModifiedBy>Thiresyinie Tamil chelvam</cp:lastModifiedBy>
  <cp:revision>121</cp:revision>
  <dcterms:created xsi:type="dcterms:W3CDTF">2005-08-12T00:35:47Z</dcterms:created>
  <dcterms:modified xsi:type="dcterms:W3CDTF">2021-05-12T09:35:15Z</dcterms:modified>
</cp:coreProperties>
</file>